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90" r:id="rId2"/>
  </p:sldMasterIdLst>
  <p:notesMasterIdLst>
    <p:notesMasterId r:id="rId25"/>
  </p:notesMasterIdLst>
  <p:sldIdLst>
    <p:sldId id="2119" r:id="rId3"/>
    <p:sldId id="2128" r:id="rId4"/>
    <p:sldId id="2130" r:id="rId5"/>
    <p:sldId id="2389" r:id="rId6"/>
    <p:sldId id="2421" r:id="rId7"/>
    <p:sldId id="2131" r:id="rId8"/>
    <p:sldId id="2132" r:id="rId9"/>
    <p:sldId id="2134" r:id="rId10"/>
    <p:sldId id="2135" r:id="rId11"/>
    <p:sldId id="2136" r:id="rId12"/>
    <p:sldId id="2137" r:id="rId13"/>
    <p:sldId id="2138" r:id="rId14"/>
    <p:sldId id="2140" r:id="rId15"/>
    <p:sldId id="2141" r:id="rId16"/>
    <p:sldId id="2142" r:id="rId17"/>
    <p:sldId id="2422" r:id="rId18"/>
    <p:sldId id="2133" r:id="rId19"/>
    <p:sldId id="2139" r:id="rId20"/>
    <p:sldId id="2374" r:id="rId21"/>
    <p:sldId id="2376" r:id="rId22"/>
    <p:sldId id="2423" r:id="rId23"/>
    <p:sldId id="2129" r:id="rId24"/>
  </p:sldIdLst>
  <p:sldSz cx="9906000" cy="6858000" type="A4"/>
  <p:notesSz cx="6797675" cy="9872663"/>
  <p:defaultTextStyle>
    <a:defPPr>
      <a:defRPr lang="ja-JP"/>
    </a:defPPr>
    <a:lvl1pPr marL="0" algn="l" defTabSz="1280160" rtl="0" eaLnBrk="1" latinLnBrk="0" hangingPunct="1">
      <a:defRPr kumimoji="1" sz="2500" kern="1200">
        <a:solidFill>
          <a:schemeClr val="tx1"/>
        </a:solidFill>
        <a:latin typeface="+mn-lt"/>
        <a:ea typeface="+mn-ea"/>
        <a:cs typeface="+mn-cs"/>
      </a:defRPr>
    </a:lvl1pPr>
    <a:lvl2pPr marL="640080" algn="l" defTabSz="1280160" rtl="0" eaLnBrk="1" latinLnBrk="0" hangingPunct="1">
      <a:defRPr kumimoji="1" sz="2500" kern="1200">
        <a:solidFill>
          <a:schemeClr val="tx1"/>
        </a:solidFill>
        <a:latin typeface="+mn-lt"/>
        <a:ea typeface="+mn-ea"/>
        <a:cs typeface="+mn-cs"/>
      </a:defRPr>
    </a:lvl2pPr>
    <a:lvl3pPr marL="1280160" algn="l" defTabSz="1280160" rtl="0" eaLnBrk="1" latinLnBrk="0" hangingPunct="1">
      <a:defRPr kumimoji="1" sz="2500" kern="1200">
        <a:solidFill>
          <a:schemeClr val="tx1"/>
        </a:solidFill>
        <a:latin typeface="+mn-lt"/>
        <a:ea typeface="+mn-ea"/>
        <a:cs typeface="+mn-cs"/>
      </a:defRPr>
    </a:lvl3pPr>
    <a:lvl4pPr marL="1920240" algn="l" defTabSz="1280160" rtl="0" eaLnBrk="1" latinLnBrk="0" hangingPunct="1">
      <a:defRPr kumimoji="1" sz="2500" kern="1200">
        <a:solidFill>
          <a:schemeClr val="tx1"/>
        </a:solidFill>
        <a:latin typeface="+mn-lt"/>
        <a:ea typeface="+mn-ea"/>
        <a:cs typeface="+mn-cs"/>
      </a:defRPr>
    </a:lvl4pPr>
    <a:lvl5pPr marL="2560320" algn="l" defTabSz="1280160" rtl="0" eaLnBrk="1" latinLnBrk="0" hangingPunct="1">
      <a:defRPr kumimoji="1" sz="2500" kern="1200">
        <a:solidFill>
          <a:schemeClr val="tx1"/>
        </a:solidFill>
        <a:latin typeface="+mn-lt"/>
        <a:ea typeface="+mn-ea"/>
        <a:cs typeface="+mn-cs"/>
      </a:defRPr>
    </a:lvl5pPr>
    <a:lvl6pPr marL="3200400" algn="l" defTabSz="1280160" rtl="0" eaLnBrk="1" latinLnBrk="0" hangingPunct="1">
      <a:defRPr kumimoji="1" sz="2500" kern="1200">
        <a:solidFill>
          <a:schemeClr val="tx1"/>
        </a:solidFill>
        <a:latin typeface="+mn-lt"/>
        <a:ea typeface="+mn-ea"/>
        <a:cs typeface="+mn-cs"/>
      </a:defRPr>
    </a:lvl6pPr>
    <a:lvl7pPr marL="3840480" algn="l" defTabSz="1280160" rtl="0" eaLnBrk="1" latinLnBrk="0" hangingPunct="1">
      <a:defRPr kumimoji="1" sz="2500" kern="1200">
        <a:solidFill>
          <a:schemeClr val="tx1"/>
        </a:solidFill>
        <a:latin typeface="+mn-lt"/>
        <a:ea typeface="+mn-ea"/>
        <a:cs typeface="+mn-cs"/>
      </a:defRPr>
    </a:lvl7pPr>
    <a:lvl8pPr marL="4480560" algn="l" defTabSz="1280160" rtl="0" eaLnBrk="1" latinLnBrk="0" hangingPunct="1">
      <a:defRPr kumimoji="1" sz="2500" kern="1200">
        <a:solidFill>
          <a:schemeClr val="tx1"/>
        </a:solidFill>
        <a:latin typeface="+mn-lt"/>
        <a:ea typeface="+mn-ea"/>
        <a:cs typeface="+mn-cs"/>
      </a:defRPr>
    </a:lvl8pPr>
    <a:lvl9pPr marL="5120640" algn="l" defTabSz="1280160" rtl="0" eaLnBrk="1" latinLnBrk="0" hangingPunct="1">
      <a:defRPr kumimoji="1" sz="25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72B1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45" autoAdjust="0"/>
    <p:restoredTop sz="78514" autoAdjust="0"/>
  </p:normalViewPr>
  <p:slideViewPr>
    <p:cSldViewPr snapToGrid="0">
      <p:cViewPr varScale="1">
        <p:scale>
          <a:sx n="53" d="100"/>
          <a:sy n="53" d="100"/>
        </p:scale>
        <p:origin x="1752" y="24"/>
      </p:cViewPr>
      <p:guideLst/>
    </p:cSldViewPr>
  </p:slideViewPr>
  <p:notesTextViewPr>
    <p:cViewPr>
      <p:scale>
        <a:sx n="1" d="1"/>
        <a:sy n="1" d="1"/>
      </p:scale>
      <p:origin x="0" y="0"/>
    </p:cViewPr>
  </p:notesTextViewPr>
  <p:notesViewPr>
    <p:cSldViewPr snapToGrid="0">
      <p:cViewPr varScale="1">
        <p:scale>
          <a:sx n="51" d="100"/>
          <a:sy n="51" d="100"/>
        </p:scale>
        <p:origin x="2952"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5659" cy="49534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4" y="0"/>
            <a:ext cx="2945659" cy="495348"/>
          </a:xfrm>
          <a:prstGeom prst="rect">
            <a:avLst/>
          </a:prstGeom>
        </p:spPr>
        <p:txBody>
          <a:bodyPr vert="horz" lIns="91440" tIns="45720" rIns="91440" bIns="45720" rtlCol="0"/>
          <a:lstStyle>
            <a:lvl1pPr algn="r">
              <a:defRPr sz="1200"/>
            </a:lvl1pPr>
          </a:lstStyle>
          <a:p>
            <a:fld id="{3A9B321A-A9B1-4B85-84E7-CD6C3A46EC43}" type="datetimeFigureOut">
              <a:rPr kumimoji="1" lang="ja-JP" altLang="en-US" smtClean="0"/>
              <a:t>2022/9/29</a:t>
            </a:fld>
            <a:endParaRPr kumimoji="1" lang="ja-JP" altLang="en-US"/>
          </a:p>
        </p:txBody>
      </p:sp>
      <p:sp>
        <p:nvSpPr>
          <p:cNvPr id="4" name="スライド イメージ プレースホルダー 3"/>
          <p:cNvSpPr>
            <a:spLocks noGrp="1" noRot="1" noChangeAspect="1"/>
          </p:cNvSpPr>
          <p:nvPr>
            <p:ph type="sldImg" idx="2"/>
          </p:nvPr>
        </p:nvSpPr>
        <p:spPr>
          <a:xfrm>
            <a:off x="993775" y="1235075"/>
            <a:ext cx="4810125"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768" y="4751220"/>
            <a:ext cx="5438140" cy="38873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スライド番号プレースホルダー 6"/>
          <p:cNvSpPr>
            <a:spLocks noGrp="1"/>
          </p:cNvSpPr>
          <p:nvPr>
            <p:ph type="sldNum" sz="quarter" idx="5"/>
          </p:nvPr>
        </p:nvSpPr>
        <p:spPr>
          <a:xfrm>
            <a:off x="3850444" y="9377319"/>
            <a:ext cx="2945659" cy="495347"/>
          </a:xfrm>
          <a:prstGeom prst="rect">
            <a:avLst/>
          </a:prstGeom>
        </p:spPr>
        <p:txBody>
          <a:bodyPr vert="horz" lIns="91440" tIns="45720" rIns="91440" bIns="45720" rtlCol="0" anchor="b"/>
          <a:lstStyle>
            <a:lvl1pPr algn="r">
              <a:defRPr sz="1200"/>
            </a:lvl1pPr>
          </a:lstStyle>
          <a:p>
            <a:fld id="{4F5C4FEB-B799-45BF-A701-065A04ADFAC6}" type="slidenum">
              <a:rPr kumimoji="1" lang="ja-JP" altLang="en-US" smtClean="0"/>
              <a:t>‹#›</a:t>
            </a:fld>
            <a:endParaRPr kumimoji="1" lang="ja-JP" altLang="en-US"/>
          </a:p>
        </p:txBody>
      </p:sp>
    </p:spTree>
    <p:extLst>
      <p:ext uri="{BB962C8B-B14F-4D97-AF65-F5344CB8AC3E}">
        <p14:creationId xmlns:p14="http://schemas.microsoft.com/office/powerpoint/2010/main" val="25607899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2</a:t>
            </a:fld>
            <a:endParaRPr kumimoji="1" lang="ja-JP" altLang="en-US"/>
          </a:p>
        </p:txBody>
      </p:sp>
    </p:spTree>
    <p:extLst>
      <p:ext uri="{BB962C8B-B14F-4D97-AF65-F5344CB8AC3E}">
        <p14:creationId xmlns:p14="http://schemas.microsoft.com/office/powerpoint/2010/main" val="1329348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各利用ケースの紹介も載せております。</a:t>
            </a:r>
            <a:endParaRPr kumimoji="1" lang="en-US" altLang="ja-JP" dirty="0"/>
          </a:p>
          <a:p>
            <a:r>
              <a:rPr kumimoji="1" lang="ja-JP" altLang="en-US" dirty="0"/>
              <a:t>弊社が主にお話し頂くケースとして最も多いのは１と２です。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13</a:t>
            </a:fld>
            <a:endParaRPr kumimoji="1" lang="ja-JP" altLang="en-US"/>
          </a:p>
        </p:txBody>
      </p:sp>
    </p:spTree>
    <p:extLst>
      <p:ext uri="{BB962C8B-B14F-4D97-AF65-F5344CB8AC3E}">
        <p14:creationId xmlns:p14="http://schemas.microsoft.com/office/powerpoint/2010/main" val="78789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その他のケースについても記載しておりますので、参考にしてください。</a:t>
            </a:r>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14</a:t>
            </a:fld>
            <a:endParaRPr kumimoji="1" lang="ja-JP" altLang="en-US"/>
          </a:p>
        </p:txBody>
      </p:sp>
    </p:spTree>
    <p:extLst>
      <p:ext uri="{BB962C8B-B14F-4D97-AF65-F5344CB8AC3E}">
        <p14:creationId xmlns:p14="http://schemas.microsoft.com/office/powerpoint/2010/main" val="4182233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際の機能の</a:t>
            </a:r>
            <a:r>
              <a:rPr kumimoji="1" lang="en-US" altLang="ja-JP" dirty="0"/>
              <a:t>1</a:t>
            </a:r>
            <a:r>
              <a:rPr kumimoji="1" lang="ja-JP" altLang="en-US" dirty="0"/>
              <a:t>部を紹介します。</a:t>
            </a:r>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16</a:t>
            </a:fld>
            <a:endParaRPr kumimoji="1" lang="ja-JP" altLang="en-US"/>
          </a:p>
        </p:txBody>
      </p:sp>
    </p:spTree>
    <p:extLst>
      <p:ext uri="{BB962C8B-B14F-4D97-AF65-F5344CB8AC3E}">
        <p14:creationId xmlns:p14="http://schemas.microsoft.com/office/powerpoint/2010/main" val="41564201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ドライブドアで対応する業務関連図になります。</a:t>
            </a:r>
            <a:endParaRPr kumimoji="1" lang="en-US" altLang="ja-JP" dirty="0"/>
          </a:p>
          <a:p>
            <a:r>
              <a:rPr kumimoji="1" lang="ja-JP" altLang="en-US" dirty="0"/>
              <a:t>受注から請求・入金と、消込まで。</a:t>
            </a:r>
            <a:endParaRPr kumimoji="1" lang="en-US" altLang="ja-JP" dirty="0"/>
          </a:p>
          <a:p>
            <a:r>
              <a:rPr kumimoji="1" lang="ja-JP" altLang="en-US" dirty="0"/>
              <a:t>配車やデジタコの取込による予実管理</a:t>
            </a:r>
            <a:endParaRPr kumimoji="1" lang="en-US" altLang="ja-JP" dirty="0"/>
          </a:p>
          <a:p>
            <a:r>
              <a:rPr kumimoji="1" lang="ja-JP" altLang="en-US" dirty="0"/>
              <a:t>発注支払いの</a:t>
            </a:r>
            <a:r>
              <a:rPr kumimoji="1" lang="ja-JP" altLang="en-US"/>
              <a:t>管理とおよそ運送業に携わる業務を網羅していると思っています。</a:t>
            </a:r>
            <a:endParaRPr kumimoji="1" lang="en-US" altLang="ja-JP"/>
          </a:p>
          <a:p>
            <a:endParaRPr kumimoji="1" lang="ja-JP" altLang="en-US"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17</a:t>
            </a:fld>
            <a:endParaRPr kumimoji="1" lang="ja-JP" altLang="en-US"/>
          </a:p>
        </p:txBody>
      </p:sp>
    </p:spTree>
    <p:extLst>
      <p:ext uri="{BB962C8B-B14F-4D97-AF65-F5344CB8AC3E}">
        <p14:creationId xmlns:p14="http://schemas.microsoft.com/office/powerpoint/2010/main" val="1758208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システム連携の一覧の紹介</a:t>
            </a:r>
            <a:endParaRPr kumimoji="1" lang="en-US" altLang="ja-JP"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18</a:t>
            </a:fld>
            <a:endParaRPr kumimoji="1" lang="ja-JP" altLang="en-US"/>
          </a:p>
        </p:txBody>
      </p:sp>
    </p:spTree>
    <p:extLst>
      <p:ext uri="{BB962C8B-B14F-4D97-AF65-F5344CB8AC3E}">
        <p14:creationId xmlns:p14="http://schemas.microsoft.com/office/powerpoint/2010/main" val="177937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配車表画面では配車表フォーマット（何月何日分）に対して、車両を登録し、各受注や乗務員を紐付けていく</a:t>
            </a:r>
            <a:endParaRPr kumimoji="1" lang="en-US" altLang="ja-JP"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19</a:t>
            </a:fld>
            <a:endParaRPr kumimoji="1" lang="ja-JP" altLang="en-US"/>
          </a:p>
        </p:txBody>
      </p:sp>
    </p:spTree>
    <p:extLst>
      <p:ext uri="{BB962C8B-B14F-4D97-AF65-F5344CB8AC3E}">
        <p14:creationId xmlns:p14="http://schemas.microsoft.com/office/powerpoint/2010/main" val="187837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DD</a:t>
            </a:r>
            <a:r>
              <a:rPr kumimoji="1" lang="ja-JP" altLang="en-US" dirty="0"/>
              <a:t>の実績登録について、</a:t>
            </a:r>
            <a:endParaRPr kumimoji="1" lang="en-US" altLang="ja-JP" dirty="0"/>
          </a:p>
          <a:p>
            <a:r>
              <a:rPr kumimoji="1" lang="ja-JP" altLang="en-US" dirty="0"/>
              <a:t>乗務員（同乗や手当）や配送明細（得意先や商品、その他請求金額など）の詳細な入力や、</a:t>
            </a:r>
            <a:endParaRPr kumimoji="1" lang="en-US" altLang="ja-JP" dirty="0"/>
          </a:p>
          <a:p>
            <a:r>
              <a:rPr kumimoji="1" lang="ja-JP" altLang="en-US" dirty="0"/>
              <a:t>燃料情報や高速代、割増金額などの経費入力が</a:t>
            </a:r>
            <a:r>
              <a:rPr kumimoji="1" lang="en-US" altLang="ja-JP" dirty="0"/>
              <a:t>Lite</a:t>
            </a:r>
            <a:r>
              <a:rPr kumimoji="1" lang="ja-JP" altLang="en-US" dirty="0"/>
              <a:t>と違って詳細に入力できる。</a:t>
            </a:r>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20</a:t>
            </a:fld>
            <a:endParaRPr kumimoji="1" lang="ja-JP" altLang="en-US"/>
          </a:p>
        </p:txBody>
      </p:sp>
    </p:spTree>
    <p:extLst>
      <p:ext uri="{BB962C8B-B14F-4D97-AF65-F5344CB8AC3E}">
        <p14:creationId xmlns:p14="http://schemas.microsoft.com/office/powerpoint/2010/main" val="425539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コロナウイルスの感染拡大により世の中の働き方改革が叫ばれております。</a:t>
            </a:r>
            <a:endParaRPr kumimoji="1" lang="en-US" altLang="ja-JP" dirty="0"/>
          </a:p>
          <a:p>
            <a:r>
              <a:rPr kumimoji="1" lang="ja-JP" altLang="en-US" dirty="0"/>
              <a:t>運送業界もその限りではありません。</a:t>
            </a:r>
            <a:endParaRPr kumimoji="1" lang="en-US" altLang="ja-JP" dirty="0"/>
          </a:p>
          <a:p>
            <a:r>
              <a:rPr kumimoji="1" lang="ja-JP" altLang="en-US" dirty="0"/>
              <a:t>弊社はクラウドの利点を生かし、どこでも、誰でも、統一管理できる仕組みのソリューションであると自負しております。</a:t>
            </a:r>
            <a:endParaRPr kumimoji="1" lang="en-US" altLang="ja-JP" dirty="0"/>
          </a:p>
          <a:p>
            <a:endParaRPr kumimoji="1" lang="en-US" altLang="ja-JP" dirty="0"/>
          </a:p>
          <a:p>
            <a:r>
              <a:rPr kumimoji="1" lang="ja-JP" altLang="en-US" dirty="0"/>
              <a:t>今後の皆様の働き方のソリューションの</a:t>
            </a:r>
            <a:r>
              <a:rPr kumimoji="1" lang="en-US" altLang="ja-JP" dirty="0"/>
              <a:t>1</a:t>
            </a:r>
            <a:r>
              <a:rPr kumimoji="1" lang="ja-JP" altLang="en-US" dirty="0"/>
              <a:t>つとして考えて頂ければ幸いでございます。</a:t>
            </a:r>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22</a:t>
            </a:fld>
            <a:endParaRPr kumimoji="1" lang="ja-JP" altLang="en-US"/>
          </a:p>
        </p:txBody>
      </p:sp>
    </p:spTree>
    <p:extLst>
      <p:ext uri="{BB962C8B-B14F-4D97-AF65-F5344CB8AC3E}">
        <p14:creationId xmlns:p14="http://schemas.microsoft.com/office/powerpoint/2010/main" val="2102117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弊社は中西商会として、デジタルタコグラフを取り扱う事業でスタートしました。</a:t>
            </a:r>
            <a:endParaRPr kumimoji="1" lang="en-US" altLang="ja-JP" dirty="0"/>
          </a:p>
          <a:p>
            <a:r>
              <a:rPr kumimoji="1" lang="ja-JP" altLang="en-US" dirty="0"/>
              <a:t>現在ではデジタコのみならず、様々な電装品の取り付けや、運用サポート（キッティング等）で高いサービスを評価頂き、</a:t>
            </a:r>
            <a:endParaRPr kumimoji="1" lang="en-US" altLang="ja-JP" dirty="0"/>
          </a:p>
          <a:p>
            <a:r>
              <a:rPr kumimoji="1" lang="ja-JP" altLang="en-US" dirty="0"/>
              <a:t>現在も皆様に多くのお引合いを頂いております。</a:t>
            </a:r>
            <a:endParaRPr kumimoji="1" lang="en-US" altLang="ja-JP" dirty="0"/>
          </a:p>
          <a:p>
            <a:endParaRPr kumimoji="1" lang="en-US" altLang="ja-JP" dirty="0"/>
          </a:p>
          <a:p>
            <a:r>
              <a:rPr kumimoji="1" lang="ja-JP" altLang="en-US" dirty="0"/>
              <a:t>取付の業務の引き合いを切っ掛けに運送業向けの基幹システムについてお引き合いを頂いき、</a:t>
            </a:r>
            <a:endParaRPr kumimoji="1" lang="en-US" altLang="ja-JP" dirty="0"/>
          </a:p>
          <a:p>
            <a:r>
              <a:rPr kumimoji="1" lang="en-US" altLang="ja-JP" dirty="0"/>
              <a:t>SI</a:t>
            </a:r>
            <a:r>
              <a:rPr kumimoji="1" lang="ja-JP" altLang="en-US" dirty="0"/>
              <a:t>部門を設立し、その</a:t>
            </a:r>
            <a:r>
              <a:rPr kumimoji="1" lang="en-US" altLang="ja-JP" dirty="0"/>
              <a:t>SI</a:t>
            </a:r>
            <a:r>
              <a:rPr kumimoji="1" lang="ja-JP" altLang="en-US" dirty="0"/>
              <a:t>部門が独立したのが弊社カタカナナカニシの成り立ちとなります。</a:t>
            </a:r>
            <a:endParaRPr kumimoji="1" lang="en-US" altLang="ja-JP" dirty="0"/>
          </a:p>
          <a:p>
            <a:endParaRPr kumimoji="1" lang="en-US" altLang="ja-JP" dirty="0"/>
          </a:p>
          <a:p>
            <a:r>
              <a:rPr kumimoji="1" lang="ja-JP" altLang="en-US" dirty="0"/>
              <a:t>業界に関する専門的知識と蓄積したノウハウやお客様のニーズをお聞きしてシステムを構築し、</a:t>
            </a:r>
            <a:endParaRPr kumimoji="1" lang="en-US" altLang="ja-JP" dirty="0"/>
          </a:p>
          <a:p>
            <a:r>
              <a:rPr kumimoji="1" lang="ja-JP" altLang="en-US" dirty="0"/>
              <a:t>実業務に沿ってご活用いただけるソリューションを開発できるのが弊社の強みとなっております。</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A74C0305-5AC0-4469-9837-1A354EF42261}" type="slidenum">
              <a:rPr kumimoji="1" lang="ja-JP" altLang="en-US" smtClean="0"/>
              <a:t>4</a:t>
            </a:fld>
            <a:endParaRPr kumimoji="1" lang="ja-JP" altLang="en-US"/>
          </a:p>
        </p:txBody>
      </p:sp>
    </p:spTree>
    <p:extLst>
      <p:ext uri="{BB962C8B-B14F-4D97-AF65-F5344CB8AC3E}">
        <p14:creationId xmlns:p14="http://schemas.microsoft.com/office/powerpoint/2010/main" val="359690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弊社のシステムは運送業務管理を指します。</a:t>
            </a:r>
            <a:endParaRPr kumimoji="1" lang="en-US" altLang="ja-JP" dirty="0"/>
          </a:p>
          <a:p>
            <a:r>
              <a:rPr kumimoji="1" lang="ja-JP" altLang="en-US" dirty="0"/>
              <a:t>運行管理はデジタコや点呼のソフトで賄えますので、</a:t>
            </a:r>
            <a:endParaRPr kumimoji="1" lang="en-US" altLang="ja-JP" dirty="0"/>
          </a:p>
          <a:p>
            <a:r>
              <a:rPr kumimoji="1" lang="ja-JP" altLang="en-US" dirty="0"/>
              <a:t>それ以外の業務に関連する管理情報をシステムで管理運用できるソリューションとなっています。</a:t>
            </a:r>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6</a:t>
            </a:fld>
            <a:endParaRPr kumimoji="1" lang="ja-JP" altLang="en-US"/>
          </a:p>
        </p:txBody>
      </p:sp>
    </p:spTree>
    <p:extLst>
      <p:ext uri="{BB962C8B-B14F-4D97-AF65-F5344CB8AC3E}">
        <p14:creationId xmlns:p14="http://schemas.microsoft.com/office/powerpoint/2010/main" val="2969689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ドライブドアの製品の特長として大きく３つあります。</a:t>
            </a:r>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7</a:t>
            </a:fld>
            <a:endParaRPr kumimoji="1" lang="ja-JP" altLang="en-US"/>
          </a:p>
        </p:txBody>
      </p:sp>
    </p:spTree>
    <p:extLst>
      <p:ext uri="{BB962C8B-B14F-4D97-AF65-F5344CB8AC3E}">
        <p14:creationId xmlns:p14="http://schemas.microsoft.com/office/powerpoint/2010/main" val="1050435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１つは、</a:t>
            </a:r>
            <a:endParaRPr kumimoji="1" lang="en-US" altLang="ja-JP" dirty="0"/>
          </a:p>
          <a:p>
            <a:r>
              <a:rPr kumimoji="1" lang="ja-JP" altLang="en-US" dirty="0"/>
              <a:t>クラウドなので、インターネットがつながっていれば、利用可能で、システムを利用する上での専用機器の管理から解放されます。</a:t>
            </a:r>
            <a:endParaRPr kumimoji="1" lang="en-US" altLang="ja-JP" dirty="0"/>
          </a:p>
          <a:p>
            <a:endParaRPr kumimoji="1" lang="en-US" altLang="ja-JP" dirty="0"/>
          </a:p>
          <a:p>
            <a:r>
              <a:rPr kumimoji="1" lang="ja-JP" altLang="en-US" dirty="0"/>
              <a:t>また一般的なクラウド製品は</a:t>
            </a:r>
            <a:r>
              <a:rPr lang="ja-JP" altLang="en-US" dirty="0"/>
              <a:t>インターネットとブラウザを利用しますが、「ドライブドア」では、それに加え、「スマートクライアント」技術も採用しているため、</a:t>
            </a:r>
            <a:endParaRPr lang="en-US" altLang="ja-JP" dirty="0"/>
          </a:p>
          <a:p>
            <a:r>
              <a:rPr lang="ja-JP" altLang="en-US" dirty="0"/>
              <a:t>ブラウザだけでは実現できないオンプレのシステムのような機能や操作性を実現可能です。</a:t>
            </a:r>
            <a:endParaRPr lang="en-US" altLang="ja-JP" dirty="0"/>
          </a:p>
          <a:p>
            <a:r>
              <a:rPr lang="ja-JP" altLang="en-US" dirty="0"/>
              <a:t>この技術により現場における集中的な伝票エントリ業務において大きな威力を発揮します。</a:t>
            </a:r>
            <a:endParaRPr kumimoji="1" lang="ja-JP" altLang="en-US"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8</a:t>
            </a:fld>
            <a:endParaRPr kumimoji="1" lang="ja-JP" altLang="en-US"/>
          </a:p>
        </p:txBody>
      </p:sp>
    </p:spTree>
    <p:extLst>
      <p:ext uri="{BB962C8B-B14F-4D97-AF65-F5344CB8AC3E}">
        <p14:creationId xmlns:p14="http://schemas.microsoft.com/office/powerpoint/2010/main" val="164174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2</a:t>
            </a:r>
            <a:r>
              <a:rPr kumimoji="1" lang="ja-JP" altLang="en-US" dirty="0"/>
              <a:t>つ目に、</a:t>
            </a:r>
            <a:endParaRPr kumimoji="1" lang="en-US" altLang="ja-JP" dirty="0"/>
          </a:p>
          <a:p>
            <a:r>
              <a:rPr kumimoji="1" lang="ja-JP" altLang="en-US" dirty="0"/>
              <a:t>クラウドであるにも関わらずカスタマイズが可能です。内容については実際に別途ご相談させてもらえればと思います。</a:t>
            </a:r>
            <a:endParaRPr kumimoji="1" lang="en-US" altLang="ja-JP" dirty="0"/>
          </a:p>
          <a:p>
            <a:r>
              <a:rPr kumimoji="1" lang="ja-JP" altLang="en-US" dirty="0"/>
              <a:t>必要な機能を開発でき、利用可能です。また、ハードやインフラのの性能強化も可能です。</a:t>
            </a:r>
            <a:endParaRPr kumimoji="1" lang="en-US" altLang="ja-JP" dirty="0"/>
          </a:p>
          <a:p>
            <a:r>
              <a:rPr kumimoji="1" lang="ja-JP" altLang="en-US" dirty="0"/>
              <a:t>更に、標準機能がバージョンアップされた際はその適用もできますので、型落ちは無くなり、安心です。</a:t>
            </a:r>
            <a:endParaRPr kumimoji="1" lang="en-US" altLang="ja-JP"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9</a:t>
            </a:fld>
            <a:endParaRPr kumimoji="1" lang="ja-JP" altLang="en-US"/>
          </a:p>
        </p:txBody>
      </p:sp>
    </p:spTree>
    <p:extLst>
      <p:ext uri="{BB962C8B-B14F-4D97-AF65-F5344CB8AC3E}">
        <p14:creationId xmlns:p14="http://schemas.microsoft.com/office/powerpoint/2010/main" val="2005532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3</a:t>
            </a:r>
            <a:r>
              <a:rPr lang="ja-JP" altLang="en-US" dirty="0"/>
              <a:t>つ目は、</a:t>
            </a:r>
            <a:endParaRPr lang="en-US" altLang="ja-JP" dirty="0"/>
          </a:p>
          <a:p>
            <a:r>
              <a:rPr lang="ja-JP" altLang="en-US" dirty="0"/>
              <a:t>「ドライブドア」では様々な外部システムとのインターフェースを実装準備が可能です。</a:t>
            </a:r>
            <a:endParaRPr lang="en-US" altLang="ja-JP" dirty="0"/>
          </a:p>
          <a:p>
            <a:r>
              <a:rPr lang="ja-JP" altLang="en-US" dirty="0"/>
              <a:t>特にデジタコとの連携は標準での実装をしておりますので、実績データの連携がスムーズになり、業務効率化、最適化を実現することが可能と考えます。</a:t>
            </a:r>
            <a:endParaRPr lang="en-US" altLang="ja-JP" dirty="0"/>
          </a:p>
          <a:p>
            <a:r>
              <a:rPr lang="ja-JP" altLang="en-US" dirty="0"/>
              <a:t>その他にも会計システムとの連携や</a:t>
            </a:r>
            <a:r>
              <a:rPr lang="en-US" altLang="ja-JP" dirty="0"/>
              <a:t>ETC</a:t>
            </a:r>
            <a:r>
              <a:rPr lang="ja-JP" altLang="en-US" dirty="0"/>
              <a:t>などの連携など様々な</a:t>
            </a:r>
            <a:r>
              <a:rPr lang="en-US" altLang="ja-JP" dirty="0"/>
              <a:t>IF</a:t>
            </a:r>
            <a:r>
              <a:rPr lang="ja-JP" altLang="en-US" dirty="0"/>
              <a:t>との連携が可能です。</a:t>
            </a:r>
            <a:endParaRPr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10</a:t>
            </a:fld>
            <a:endParaRPr kumimoji="1" lang="ja-JP" altLang="en-US"/>
          </a:p>
        </p:txBody>
      </p:sp>
    </p:spTree>
    <p:extLst>
      <p:ext uri="{BB962C8B-B14F-4D97-AF65-F5344CB8AC3E}">
        <p14:creationId xmlns:p14="http://schemas.microsoft.com/office/powerpoint/2010/main" val="276646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システム連携の一覧の紹</a:t>
            </a:r>
            <a:endParaRPr kumimoji="1" lang="en-US" altLang="ja-JP" dirty="0"/>
          </a:p>
          <a:p>
            <a:r>
              <a:rPr kumimoji="1" lang="ja-JP" altLang="en-US" dirty="0"/>
              <a:t>一例として、連携の構築例を載せてもらっています。</a:t>
            </a:r>
            <a:endParaRPr kumimoji="1" lang="en-US" altLang="ja-JP"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11</a:t>
            </a:fld>
            <a:endParaRPr kumimoji="1" lang="ja-JP" altLang="en-US"/>
          </a:p>
        </p:txBody>
      </p:sp>
    </p:spTree>
    <p:extLst>
      <p:ext uri="{BB962C8B-B14F-4D97-AF65-F5344CB8AC3E}">
        <p14:creationId xmlns:p14="http://schemas.microsoft.com/office/powerpoint/2010/main" val="3496247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該当のニーズの一覧です参考までに。</a:t>
            </a:r>
            <a:endParaRPr kumimoji="1" lang="en-US" altLang="ja-JP" dirty="0"/>
          </a:p>
        </p:txBody>
      </p:sp>
      <p:sp>
        <p:nvSpPr>
          <p:cNvPr id="4" name="スライド番号プレースホルダー 3"/>
          <p:cNvSpPr>
            <a:spLocks noGrp="1"/>
          </p:cNvSpPr>
          <p:nvPr>
            <p:ph type="sldNum" sz="quarter" idx="5"/>
          </p:nvPr>
        </p:nvSpPr>
        <p:spPr/>
        <p:txBody>
          <a:bodyPr/>
          <a:lstStyle/>
          <a:p>
            <a:fld id="{4F5C4FEB-B799-45BF-A701-065A04ADFAC6}" type="slidenum">
              <a:rPr kumimoji="1" lang="ja-JP" altLang="en-US" smtClean="0"/>
              <a:t>12</a:t>
            </a:fld>
            <a:endParaRPr kumimoji="1" lang="ja-JP" altLang="en-US"/>
          </a:p>
        </p:txBody>
      </p:sp>
    </p:spTree>
    <p:extLst>
      <p:ext uri="{BB962C8B-B14F-4D97-AF65-F5344CB8AC3E}">
        <p14:creationId xmlns:p14="http://schemas.microsoft.com/office/powerpoint/2010/main" val="3793372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54EFBC-A785-41AD-AC33-10A8AE3D7C0C}"/>
              </a:ext>
            </a:extLst>
          </p:cNvPr>
          <p:cNvSpPr>
            <a:spLocks noGrp="1"/>
          </p:cNvSpPr>
          <p:nvPr>
            <p:ph type="ctrTitle"/>
          </p:nvPr>
        </p:nvSpPr>
        <p:spPr>
          <a:xfrm>
            <a:off x="1238250" y="1122363"/>
            <a:ext cx="74295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0234CF4-5CBA-468C-8847-06E156E3B903}"/>
              </a:ext>
            </a:extLst>
          </p:cNvPr>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27E2C70-74AA-42A1-AC66-7CE668BBDF1B}"/>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5" name="フッター プレースホルダー 4">
            <a:extLst>
              <a:ext uri="{FF2B5EF4-FFF2-40B4-BE49-F238E27FC236}">
                <a16:creationId xmlns:a16="http://schemas.microsoft.com/office/drawing/2014/main" id="{4A668DD8-906E-4DD4-A5CA-EEFAFE0D20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677994A-3AF1-40C9-87AC-28204B8E8374}"/>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1609526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C377B3-C1DB-48B8-9035-6E5AA3CC35E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9385BD5-DC73-4663-996B-1311A016B09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DAD3480-FA64-4823-95BB-BEE9CD8924BB}"/>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5" name="フッター プレースホルダー 4">
            <a:extLst>
              <a:ext uri="{FF2B5EF4-FFF2-40B4-BE49-F238E27FC236}">
                <a16:creationId xmlns:a16="http://schemas.microsoft.com/office/drawing/2014/main" id="{ABBEF530-7737-4319-A550-DD02A24D8EA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C6082A4-462F-41A1-8057-5B1DCA4FD823}"/>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3127689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7513C502-96CD-476B-B699-F8A7487BF78B}"/>
              </a:ext>
            </a:extLst>
          </p:cNvPr>
          <p:cNvSpPr>
            <a:spLocks noGrp="1"/>
          </p:cNvSpPr>
          <p:nvPr>
            <p:ph type="title" orient="vert"/>
          </p:nvPr>
        </p:nvSpPr>
        <p:spPr>
          <a:xfrm>
            <a:off x="7089775" y="365125"/>
            <a:ext cx="2135188"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97A33B7-EC2C-4237-B687-240A32650842}"/>
              </a:ext>
            </a:extLst>
          </p:cNvPr>
          <p:cNvSpPr>
            <a:spLocks noGrp="1"/>
          </p:cNvSpPr>
          <p:nvPr>
            <p:ph type="body" orient="vert" idx="1"/>
          </p:nvPr>
        </p:nvSpPr>
        <p:spPr>
          <a:xfrm>
            <a:off x="681038" y="365125"/>
            <a:ext cx="6256337"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59D1E0A-9C47-432E-BD01-F7BAA8F828A6}"/>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5" name="フッター プレースホルダー 4">
            <a:extLst>
              <a:ext uri="{FF2B5EF4-FFF2-40B4-BE49-F238E27FC236}">
                <a16:creationId xmlns:a16="http://schemas.microsoft.com/office/drawing/2014/main" id="{BD32B2DC-F36D-413A-8FB6-C377FBC3B2B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AC2902D-0CBB-4C69-A15C-67FC58D29FFB}"/>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33425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1">
        <a:schemeClr val="bg1"/>
      </p:bgRef>
    </p:bg>
    <p:spTree>
      <p:nvGrpSpPr>
        <p:cNvPr id="1" name=""/>
        <p:cNvGrpSpPr/>
        <p:nvPr/>
      </p:nvGrpSpPr>
      <p:grpSpPr>
        <a:xfrm>
          <a:off x="0" y="0"/>
          <a:ext cx="0" cy="0"/>
          <a:chOff x="0" y="0"/>
          <a:chExt cx="0" cy="0"/>
        </a:xfrm>
      </p:grpSpPr>
      <p:sp>
        <p:nvSpPr>
          <p:cNvPr id="8" name="タイトル 7"/>
          <p:cNvSpPr>
            <a:spLocks noGrp="1"/>
          </p:cNvSpPr>
          <p:nvPr>
            <p:ph type="ctrTitle"/>
          </p:nvPr>
        </p:nvSpPr>
        <p:spPr>
          <a:xfrm>
            <a:off x="662523" y="2276872"/>
            <a:ext cx="8422518" cy="1949602"/>
          </a:xfrm>
        </p:spPr>
        <p:txBody>
          <a:bodyPr anchor="ctr"/>
          <a:lstStyle>
            <a:lvl1pPr algn="ctr">
              <a:defRPr b="1"/>
            </a:lvl1pPr>
          </a:lstStyle>
          <a:p>
            <a:r>
              <a:rPr kumimoji="0" lang="ja-JP" altLang="en-US"/>
              <a:t>マスター タイトルの書式設定</a:t>
            </a:r>
            <a:endParaRPr kumimoji="0" lang="en-US" dirty="0"/>
          </a:p>
        </p:txBody>
      </p:sp>
      <p:sp>
        <p:nvSpPr>
          <p:cNvPr id="9" name="サブタイトル 8"/>
          <p:cNvSpPr>
            <a:spLocks noGrp="1"/>
          </p:cNvSpPr>
          <p:nvPr>
            <p:ph type="subTitle" idx="1"/>
          </p:nvPr>
        </p:nvSpPr>
        <p:spPr>
          <a:xfrm>
            <a:off x="662523" y="4211234"/>
            <a:ext cx="8422518" cy="513910"/>
          </a:xfrm>
        </p:spPr>
        <p:txBody>
          <a:bodyPr/>
          <a:lstStyle>
            <a:lvl1pPr marL="0" indent="0" algn="ctr">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a:t>マスター サブタイトルの書式設定</a:t>
            </a:r>
            <a:endParaRPr kumimoji="0" lang="en-US" dirty="0"/>
          </a:p>
        </p:txBody>
      </p:sp>
      <p:sp>
        <p:nvSpPr>
          <p:cNvPr id="12" name="正方形/長方形 11"/>
          <p:cNvSpPr/>
          <p:nvPr/>
        </p:nvSpPr>
        <p:spPr bwMode="auto">
          <a:xfrm>
            <a:off x="116463" y="0"/>
            <a:ext cx="113386" cy="6858000"/>
          </a:xfrm>
          <a:prstGeom prst="rect">
            <a:avLst/>
          </a:prstGeom>
          <a:solidFill>
            <a:schemeClr val="accent2">
              <a:lumMod val="50000"/>
              <a:alpha val="75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2500"/>
          </a:p>
        </p:txBody>
      </p:sp>
      <p:sp>
        <p:nvSpPr>
          <p:cNvPr id="11" name="直線コネクタ 10"/>
          <p:cNvSpPr>
            <a:spLocks noChangeShapeType="1"/>
          </p:cNvSpPr>
          <p:nvPr/>
        </p:nvSpPr>
        <p:spPr bwMode="auto">
          <a:xfrm>
            <a:off x="38454" y="0"/>
            <a:ext cx="0" cy="6858000"/>
          </a:xfrm>
          <a:prstGeom prst="line">
            <a:avLst/>
          </a:prstGeom>
          <a:noFill/>
          <a:ln w="57150" cap="flat" cmpd="sng" algn="ctr">
            <a:solidFill>
              <a:srgbClr val="83A3DD">
                <a:alpha val="73000"/>
              </a:srgbClr>
            </a:solidFill>
            <a:prstDash val="solid"/>
            <a:round/>
            <a:headEnd type="none" w="med" len="med"/>
            <a:tailEnd type="none" w="med" len="med"/>
          </a:ln>
          <a:effectLst/>
        </p:spPr>
        <p:txBody>
          <a:bodyPr vert="horz" wrap="square" lIns="91440" tIns="45720" rIns="91440" bIns="45720" anchor="t" compatLnSpc="1"/>
          <a:lstStyle/>
          <a:p>
            <a:endParaRPr kumimoji="0" lang="en-US" sz="2500"/>
          </a:p>
        </p:txBody>
      </p:sp>
      <p:pic>
        <p:nvPicPr>
          <p:cNvPr id="7" name="図 6">
            <a:extLst>
              <a:ext uri="{FF2B5EF4-FFF2-40B4-BE49-F238E27FC236}">
                <a16:creationId xmlns:a16="http://schemas.microsoft.com/office/drawing/2014/main" id="{AB804CAB-309C-1807-CC9C-98E9C7846F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87318" y="6286772"/>
            <a:ext cx="2191141" cy="372734"/>
          </a:xfrm>
          <a:prstGeom prst="rect">
            <a:avLst/>
          </a:prstGeom>
          <a:ln>
            <a:noFill/>
          </a:ln>
        </p:spPr>
      </p:pic>
      <p:pic>
        <p:nvPicPr>
          <p:cNvPr id="13" name="図 12">
            <a:extLst>
              <a:ext uri="{FF2B5EF4-FFF2-40B4-BE49-F238E27FC236}">
                <a16:creationId xmlns:a16="http://schemas.microsoft.com/office/drawing/2014/main" id="{3873AFC7-59EF-0B06-8359-995C628218D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628611" y="5843411"/>
            <a:ext cx="1062729" cy="816096"/>
          </a:xfrm>
          <a:prstGeom prst="rect">
            <a:avLst/>
          </a:prstGeom>
        </p:spPr>
      </p:pic>
    </p:spTree>
    <p:extLst>
      <p:ext uri="{BB962C8B-B14F-4D97-AF65-F5344CB8AC3E}">
        <p14:creationId xmlns:p14="http://schemas.microsoft.com/office/powerpoint/2010/main" val="40149140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2247466"/>
            <a:ext cx="9439049" cy="455641"/>
          </a:xfrm>
        </p:spPr>
        <p:txBody>
          <a:bodyPr anchor="ctr">
            <a:noAutofit/>
          </a:bodyPr>
          <a:lstStyle>
            <a:lvl1pPr>
              <a:defRPr sz="2400">
                <a:latin typeface="メイリオ" panose="020B0604030504040204" pitchFamily="50" charset="-128"/>
                <a:ea typeface="メイリオ" panose="020B0604030504040204" pitchFamily="50" charset="-128"/>
              </a:defRPr>
            </a:lvl1pPr>
          </a:lstStyle>
          <a:p>
            <a:r>
              <a:rPr kumimoji="0" lang="ja-JP" altLang="en-US"/>
              <a:t>マスター タイトルの書式設定</a:t>
            </a:r>
            <a:endParaRPr kumimoji="0" lang="en-US" dirty="0"/>
          </a:p>
        </p:txBody>
      </p:sp>
      <p:sp>
        <p:nvSpPr>
          <p:cNvPr id="8" name="コンテンツ プレースホルダー 7"/>
          <p:cNvSpPr>
            <a:spLocks noGrp="1"/>
          </p:cNvSpPr>
          <p:nvPr>
            <p:ph sz="quarter" idx="1"/>
          </p:nvPr>
        </p:nvSpPr>
        <p:spPr>
          <a:xfrm>
            <a:off x="125898" y="620688"/>
            <a:ext cx="4827103" cy="5832647"/>
          </a:xfrm>
        </p:spPr>
        <p:txBody>
          <a:bodyPr/>
          <a:lstStyle>
            <a:lvl1pPr>
              <a:defRPr>
                <a:latin typeface="メイリオ" panose="020B0604030504040204" pitchFamily="50" charset="-128"/>
                <a:ea typeface="メイリオ" panose="020B0604030504040204" pitchFamily="50" charset="-128"/>
              </a:defRPr>
            </a:lvl1pPr>
            <a:lvl2pPr>
              <a:defRPr>
                <a:latin typeface="メイリオ" panose="020B0604030504040204" pitchFamily="50" charset="-128"/>
                <a:ea typeface="メイリオ" panose="020B0604030504040204" pitchFamily="50" charset="-128"/>
              </a:defRPr>
            </a:lvl2pPr>
            <a:lvl3pPr>
              <a:defRPr>
                <a:latin typeface="メイリオ" panose="020B0604030504040204" pitchFamily="50" charset="-128"/>
                <a:ea typeface="メイリオ" panose="020B0604030504040204" pitchFamily="50" charset="-128"/>
              </a:defRPr>
            </a:lvl3pPr>
            <a:lvl4pPr>
              <a:defRPr>
                <a:latin typeface="メイリオ" panose="020B0604030504040204" pitchFamily="50" charset="-128"/>
                <a:ea typeface="メイリオ" panose="020B0604030504040204" pitchFamily="50" charset="-128"/>
              </a:defRPr>
            </a:lvl4pPr>
            <a:lvl5pPr>
              <a:defRPr>
                <a:latin typeface="メイリオ" panose="020B0604030504040204" pitchFamily="50" charset="-128"/>
                <a:ea typeface="メイリオ" panose="020B0604030504040204" pitchFamily="50" charset="-128"/>
              </a:defRPr>
            </a:lvl5p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dirty="0"/>
          </a:p>
        </p:txBody>
      </p:sp>
      <p:sp>
        <p:nvSpPr>
          <p:cNvPr id="9" name="スライド番号プレースホルダー 8"/>
          <p:cNvSpPr>
            <a:spLocks noGrp="1"/>
          </p:cNvSpPr>
          <p:nvPr>
            <p:ph type="sldNum" sz="quarter" idx="15"/>
          </p:nvPr>
        </p:nvSpPr>
        <p:spPr/>
        <p:txBody>
          <a:bodyPr rtlCol="0"/>
          <a:lstStyle>
            <a:lvl1pPr>
              <a:defRPr>
                <a:latin typeface="メイリオ" panose="020B0604030504040204" pitchFamily="50" charset="-128"/>
                <a:ea typeface="メイリオ" panose="020B0604030504040204" pitchFamily="50" charset="-128"/>
              </a:defRPr>
            </a:lvl1pPr>
          </a:lstStyle>
          <a:p>
            <a:fld id="{4C2040E0-EB4A-42A8-A815-D64FE807B3BC}" type="slidenum">
              <a:rPr kumimoji="1" lang="ja-JP" altLang="en-US" smtClean="0"/>
              <a:t>‹#›</a:t>
            </a:fld>
            <a:endParaRPr kumimoji="1" lang="ja-JP" altLang="en-US"/>
          </a:p>
        </p:txBody>
      </p:sp>
    </p:spTree>
    <p:extLst>
      <p:ext uri="{BB962C8B-B14F-4D97-AF65-F5344CB8AC3E}">
        <p14:creationId xmlns:p14="http://schemas.microsoft.com/office/powerpoint/2010/main" val="38051087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64933" y="620687"/>
            <a:ext cx="9439049" cy="455641"/>
          </a:xfrm>
        </p:spPr>
        <p:txBody>
          <a:bodyPr anchor="ctr">
            <a:noAutofit/>
          </a:bodyPr>
          <a:lstStyle>
            <a:lvl1pPr>
              <a:defRPr sz="2400">
                <a:latin typeface="メイリオ" panose="020B0604030504040204" pitchFamily="50" charset="-128"/>
                <a:ea typeface="メイリオ" panose="020B0604030504040204" pitchFamily="50" charset="-128"/>
              </a:defRPr>
            </a:lvl1pPr>
          </a:lstStyle>
          <a:p>
            <a:r>
              <a:rPr kumimoji="0" lang="ja-JP" altLang="en-US"/>
              <a:t>マスター タイトルの書式設定</a:t>
            </a:r>
            <a:endParaRPr kumimoji="0" lang="en-US" dirty="0"/>
          </a:p>
        </p:txBody>
      </p:sp>
      <p:sp>
        <p:nvSpPr>
          <p:cNvPr id="8" name="コンテンツ プレースホルダー 7"/>
          <p:cNvSpPr>
            <a:spLocks noGrp="1"/>
          </p:cNvSpPr>
          <p:nvPr>
            <p:ph sz="quarter" idx="1"/>
          </p:nvPr>
        </p:nvSpPr>
        <p:spPr>
          <a:xfrm>
            <a:off x="125898" y="620688"/>
            <a:ext cx="9429614" cy="5832647"/>
          </a:xfrm>
        </p:spPr>
        <p:txBody>
          <a:bodyPr/>
          <a:lstStyle>
            <a:lvl1pPr>
              <a:defRPr>
                <a:latin typeface="メイリオ" panose="020B0604030504040204" pitchFamily="50" charset="-128"/>
                <a:ea typeface="メイリオ" panose="020B0604030504040204" pitchFamily="50" charset="-128"/>
              </a:defRPr>
            </a:lvl1pPr>
            <a:lvl2pPr>
              <a:defRPr>
                <a:latin typeface="メイリオ" panose="020B0604030504040204" pitchFamily="50" charset="-128"/>
                <a:ea typeface="メイリオ" panose="020B0604030504040204" pitchFamily="50" charset="-128"/>
              </a:defRPr>
            </a:lvl2pPr>
            <a:lvl3pPr>
              <a:defRPr>
                <a:latin typeface="メイリオ" panose="020B0604030504040204" pitchFamily="50" charset="-128"/>
                <a:ea typeface="メイリオ" panose="020B0604030504040204" pitchFamily="50" charset="-128"/>
              </a:defRPr>
            </a:lvl3pPr>
            <a:lvl4pPr>
              <a:defRPr>
                <a:latin typeface="メイリオ" panose="020B0604030504040204" pitchFamily="50" charset="-128"/>
                <a:ea typeface="メイリオ" panose="020B0604030504040204" pitchFamily="50" charset="-128"/>
              </a:defRPr>
            </a:lvl4pPr>
            <a:lvl5pPr>
              <a:defRPr>
                <a:latin typeface="メイリオ" panose="020B0604030504040204" pitchFamily="50" charset="-128"/>
                <a:ea typeface="メイリオ" panose="020B0604030504040204" pitchFamily="50" charset="-128"/>
              </a:defRPr>
            </a:lvl5p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dirty="0"/>
          </a:p>
        </p:txBody>
      </p:sp>
      <p:sp>
        <p:nvSpPr>
          <p:cNvPr id="9" name="スライド番号プレースホルダー 8"/>
          <p:cNvSpPr>
            <a:spLocks noGrp="1"/>
          </p:cNvSpPr>
          <p:nvPr>
            <p:ph type="sldNum" sz="quarter" idx="15"/>
          </p:nvPr>
        </p:nvSpPr>
        <p:spPr/>
        <p:txBody>
          <a:bodyPr rtlCol="0"/>
          <a:lstStyle>
            <a:lvl1pPr>
              <a:defRPr>
                <a:latin typeface="メイリオ" panose="020B0604030504040204" pitchFamily="50" charset="-128"/>
                <a:ea typeface="メイリオ" panose="020B0604030504040204" pitchFamily="50" charset="-128"/>
              </a:defRPr>
            </a:lvl1pPr>
          </a:lstStyle>
          <a:p>
            <a:fld id="{4C2040E0-EB4A-42A8-A815-D64FE807B3BC}" type="slidenum">
              <a:rPr kumimoji="1" lang="ja-JP" altLang="en-US" smtClean="0"/>
              <a:t>‹#›</a:t>
            </a:fld>
            <a:endParaRPr kumimoji="1" lang="ja-JP" altLang="en-US"/>
          </a:p>
        </p:txBody>
      </p:sp>
    </p:spTree>
    <p:extLst>
      <p:ext uri="{BB962C8B-B14F-4D97-AF65-F5344CB8AC3E}">
        <p14:creationId xmlns:p14="http://schemas.microsoft.com/office/powerpoint/2010/main" val="13732275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BBEA3E-B9EF-4C1D-83D1-BCC497E7842D}"/>
              </a:ext>
            </a:extLst>
          </p:cNvPr>
          <p:cNvSpPr>
            <a:spLocks noGrp="1"/>
          </p:cNvSpPr>
          <p:nvPr>
            <p:ph type="title"/>
          </p:nvPr>
        </p:nvSpPr>
        <p:spPr/>
        <p:txBody>
          <a:bodyPr/>
          <a:lstStyle/>
          <a:p>
            <a:r>
              <a:rPr kumimoji="1" lang="ja-JP" altLang="en-US"/>
              <a:t>マスター タイトルの書式設定</a:t>
            </a:r>
          </a:p>
        </p:txBody>
      </p:sp>
      <p:sp>
        <p:nvSpPr>
          <p:cNvPr id="3" name="スライド番号プレースホルダー 2">
            <a:extLst>
              <a:ext uri="{FF2B5EF4-FFF2-40B4-BE49-F238E27FC236}">
                <a16:creationId xmlns:a16="http://schemas.microsoft.com/office/drawing/2014/main" id="{E3D7A360-DEF5-4878-86A3-3B665D73102D}"/>
              </a:ext>
            </a:extLst>
          </p:cNvPr>
          <p:cNvSpPr>
            <a:spLocks noGrp="1"/>
          </p:cNvSpPr>
          <p:nvPr>
            <p:ph type="sldNum" sz="quarter" idx="10"/>
          </p:nvPr>
        </p:nvSpPr>
        <p:spPr/>
        <p:txBody>
          <a:bodyPr/>
          <a:lstStyle/>
          <a:p>
            <a:fld id="{4C2040E0-EB4A-42A8-A815-D64FE807B3BC}" type="slidenum">
              <a:rPr kumimoji="1" lang="ja-JP" altLang="en-US" smtClean="0"/>
              <a:t>‹#›</a:t>
            </a:fld>
            <a:endParaRPr kumimoji="1" lang="ja-JP" altLang="en-US"/>
          </a:p>
        </p:txBody>
      </p:sp>
    </p:spTree>
    <p:extLst>
      <p:ext uri="{BB962C8B-B14F-4D97-AF65-F5344CB8AC3E}">
        <p14:creationId xmlns:p14="http://schemas.microsoft.com/office/powerpoint/2010/main" val="2011594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4930CC-BA66-4E15-A74E-E293C2C4A77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CF95D03-FB86-4D15-9E66-1D4735BFF15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732768C-1670-41C6-99D7-D174527F0FCD}"/>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5" name="フッター プレースホルダー 4">
            <a:extLst>
              <a:ext uri="{FF2B5EF4-FFF2-40B4-BE49-F238E27FC236}">
                <a16:creationId xmlns:a16="http://schemas.microsoft.com/office/drawing/2014/main" id="{2126EA11-732B-480B-8E06-534D60B4E31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01A15A7-A732-49A4-8A21-A2BA9047A53D}"/>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4213754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0F3A6A-D6DF-4217-9D66-3D5FE12F51DE}"/>
              </a:ext>
            </a:extLst>
          </p:cNvPr>
          <p:cNvSpPr>
            <a:spLocks noGrp="1"/>
          </p:cNvSpPr>
          <p:nvPr>
            <p:ph type="title"/>
          </p:nvPr>
        </p:nvSpPr>
        <p:spPr>
          <a:xfrm>
            <a:off x="676275" y="1709738"/>
            <a:ext cx="8543925"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C9C8F13-4AC8-49FC-94C4-FBF23E52706F}"/>
              </a:ext>
            </a:extLst>
          </p:cNvPr>
          <p:cNvSpPr>
            <a:spLocks noGrp="1"/>
          </p:cNvSpPr>
          <p:nvPr>
            <p:ph type="body" idx="1"/>
          </p:nvPr>
        </p:nvSpPr>
        <p:spPr>
          <a:xfrm>
            <a:off x="676275" y="4589463"/>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ABD6730-E0EB-4E1E-BF5C-693C013839BC}"/>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5" name="フッター プレースホルダー 4">
            <a:extLst>
              <a:ext uri="{FF2B5EF4-FFF2-40B4-BE49-F238E27FC236}">
                <a16:creationId xmlns:a16="http://schemas.microsoft.com/office/drawing/2014/main" id="{EA0275CC-7305-4057-A9E3-F00BC5B07AF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405B5DF-F17B-403B-9834-55A93EDB20CD}"/>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2536305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3DA119-FC7B-45A1-8AF5-3F364F7643E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717A098-1E9F-496F-A76B-CCBCA07744BD}"/>
              </a:ext>
            </a:extLst>
          </p:cNvPr>
          <p:cNvSpPr>
            <a:spLocks noGrp="1"/>
          </p:cNvSpPr>
          <p:nvPr>
            <p:ph sz="half" idx="1"/>
          </p:nvPr>
        </p:nvSpPr>
        <p:spPr>
          <a:xfrm>
            <a:off x="681038" y="1825625"/>
            <a:ext cx="4195762"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BCEB750-99BE-4A9D-B583-CE274CABC926}"/>
              </a:ext>
            </a:extLst>
          </p:cNvPr>
          <p:cNvSpPr>
            <a:spLocks noGrp="1"/>
          </p:cNvSpPr>
          <p:nvPr>
            <p:ph sz="half" idx="2"/>
          </p:nvPr>
        </p:nvSpPr>
        <p:spPr>
          <a:xfrm>
            <a:off x="5029200" y="1825625"/>
            <a:ext cx="4195763"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8FCACD8-AC12-401D-B5E0-623C73A34FFA}"/>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6" name="フッター プレースホルダー 5">
            <a:extLst>
              <a:ext uri="{FF2B5EF4-FFF2-40B4-BE49-F238E27FC236}">
                <a16:creationId xmlns:a16="http://schemas.microsoft.com/office/drawing/2014/main" id="{D2553D07-3DAC-4B1D-85DA-840BFF3122F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EFFD0A3-9A53-4924-80F8-15DD2CE1B74B}"/>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1836617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6ABBFDC-503D-4F4E-977B-182DDAF131D5}"/>
              </a:ext>
            </a:extLst>
          </p:cNvPr>
          <p:cNvSpPr>
            <a:spLocks noGrp="1"/>
          </p:cNvSpPr>
          <p:nvPr>
            <p:ph type="title"/>
          </p:nvPr>
        </p:nvSpPr>
        <p:spPr>
          <a:xfrm>
            <a:off x="682625" y="365125"/>
            <a:ext cx="8543925"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349B64C-DF35-49AB-8BE8-4BDDC5F3B135}"/>
              </a:ext>
            </a:extLst>
          </p:cNvPr>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3DC6CEDA-21F8-4174-B8C9-4F610D61258C}"/>
              </a:ext>
            </a:extLst>
          </p:cNvPr>
          <p:cNvSpPr>
            <a:spLocks noGrp="1"/>
          </p:cNvSpPr>
          <p:nvPr>
            <p:ph sz="half" idx="2"/>
          </p:nvPr>
        </p:nvSpPr>
        <p:spPr>
          <a:xfrm>
            <a:off x="682625" y="2505075"/>
            <a:ext cx="419100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B481B07-C3A9-4B8F-9CDB-B5846402A374}"/>
              </a:ext>
            </a:extLst>
          </p:cNvPr>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638126D-6218-4096-A1C2-AF1569D9B1A1}"/>
              </a:ext>
            </a:extLst>
          </p:cNvPr>
          <p:cNvSpPr>
            <a:spLocks noGrp="1"/>
          </p:cNvSpPr>
          <p:nvPr>
            <p:ph sz="quarter" idx="4"/>
          </p:nvPr>
        </p:nvSpPr>
        <p:spPr>
          <a:xfrm>
            <a:off x="5014913" y="2505075"/>
            <a:ext cx="421163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8DC01A5B-3C1C-4E5E-87D2-8D1E803C02B7}"/>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8" name="フッター プレースホルダー 7">
            <a:extLst>
              <a:ext uri="{FF2B5EF4-FFF2-40B4-BE49-F238E27FC236}">
                <a16:creationId xmlns:a16="http://schemas.microsoft.com/office/drawing/2014/main" id="{6D63BB23-76EF-488E-A527-FD9365BADEF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7F0D600B-4B4B-401C-A271-4E2A2A69568E}"/>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2676849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40778C-C2B8-4F96-B58A-787A8B7D2BD9}"/>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5BD38FA-E346-4580-B3D3-BF645808B57F}"/>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4" name="フッター プレースホルダー 3">
            <a:extLst>
              <a:ext uri="{FF2B5EF4-FFF2-40B4-BE49-F238E27FC236}">
                <a16:creationId xmlns:a16="http://schemas.microsoft.com/office/drawing/2014/main" id="{241FEF08-948A-471A-BE4E-8D94EE280EF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F10C6C3-D2B0-4CDF-B857-CCD51A033375}"/>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298474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265DC4E1-37C1-4722-95CB-64E55144746B}"/>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3" name="フッター プレースホルダー 2">
            <a:extLst>
              <a:ext uri="{FF2B5EF4-FFF2-40B4-BE49-F238E27FC236}">
                <a16:creationId xmlns:a16="http://schemas.microsoft.com/office/drawing/2014/main" id="{F8C61933-A30B-4BDE-8AB0-F01B48AFF38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3BC255C-7D90-458D-90A2-4E08B68742CA}"/>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993790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1EFF0C-1B1A-4D9E-B3CB-3688F4767128}"/>
              </a:ext>
            </a:extLst>
          </p:cNvPr>
          <p:cNvSpPr>
            <a:spLocks noGrp="1"/>
          </p:cNvSpPr>
          <p:nvPr>
            <p:ph type="title"/>
          </p:nvPr>
        </p:nvSpPr>
        <p:spPr>
          <a:xfrm>
            <a:off x="682625" y="457200"/>
            <a:ext cx="3194050"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8705EF-8B72-43B4-BB7B-A58D54238EC8}"/>
              </a:ext>
            </a:extLst>
          </p:cNvPr>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3858D9B-295B-48AC-9CE9-9494ACFA7237}"/>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74E9249-42AD-42D2-A0C0-D1DD40C0D34B}"/>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6" name="フッター プレースホルダー 5">
            <a:extLst>
              <a:ext uri="{FF2B5EF4-FFF2-40B4-BE49-F238E27FC236}">
                <a16:creationId xmlns:a16="http://schemas.microsoft.com/office/drawing/2014/main" id="{3F5F7665-3B59-4B63-8230-DF00CA2376C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0F62BC6-8650-4D65-A766-362C1BA0A1FE}"/>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115170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CC5C12-DAC9-4A7F-8BFE-E4DF77767505}"/>
              </a:ext>
            </a:extLst>
          </p:cNvPr>
          <p:cNvSpPr>
            <a:spLocks noGrp="1"/>
          </p:cNvSpPr>
          <p:nvPr>
            <p:ph type="title"/>
          </p:nvPr>
        </p:nvSpPr>
        <p:spPr>
          <a:xfrm>
            <a:off x="682625" y="457200"/>
            <a:ext cx="3194050"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2972243F-43C8-4F9A-9E2C-0699BF0BF239}"/>
              </a:ext>
            </a:extLst>
          </p:cNvPr>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F614FB2-DA4A-4EE7-B460-33929F749CD0}"/>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7182976-DB50-4A9D-8974-F716D16D81CD}"/>
              </a:ext>
            </a:extLst>
          </p:cNvPr>
          <p:cNvSpPr>
            <a:spLocks noGrp="1"/>
          </p:cNvSpPr>
          <p:nvPr>
            <p:ph type="dt" sz="half" idx="10"/>
          </p:nvPr>
        </p:nvSpPr>
        <p:spPr/>
        <p:txBody>
          <a:bodyPr/>
          <a:lstStyle/>
          <a:p>
            <a:fld id="{B4F24878-8062-413D-A746-16FF557E4BE3}" type="datetimeFigureOut">
              <a:rPr kumimoji="1" lang="ja-JP" altLang="en-US" smtClean="0"/>
              <a:t>2022/9/29</a:t>
            </a:fld>
            <a:endParaRPr kumimoji="1" lang="ja-JP" altLang="en-US"/>
          </a:p>
        </p:txBody>
      </p:sp>
      <p:sp>
        <p:nvSpPr>
          <p:cNvPr id="6" name="フッター プレースホルダー 5">
            <a:extLst>
              <a:ext uri="{FF2B5EF4-FFF2-40B4-BE49-F238E27FC236}">
                <a16:creationId xmlns:a16="http://schemas.microsoft.com/office/drawing/2014/main" id="{4799EE38-6C88-43EF-8F00-073E182934B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D0B8D1F-2527-4F45-B979-AD21F0948AB3}"/>
              </a:ext>
            </a:extLst>
          </p:cNvPr>
          <p:cNvSpPr>
            <a:spLocks noGrp="1"/>
          </p:cNvSpPr>
          <p:nvPr>
            <p:ph type="sldNum" sz="quarter" idx="12"/>
          </p:nvPr>
        </p:nvSpPr>
        <p:spPr/>
        <p:txBody>
          <a:body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2855966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125807C0-ADC7-4F51-9DB5-1FA22F2C4B6E}"/>
              </a:ext>
            </a:extLst>
          </p:cNvPr>
          <p:cNvSpPr>
            <a:spLocks noGrp="1"/>
          </p:cNvSpPr>
          <p:nvPr>
            <p:ph type="title"/>
          </p:nvPr>
        </p:nvSpPr>
        <p:spPr>
          <a:xfrm>
            <a:off x="681038" y="365125"/>
            <a:ext cx="8543925"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F6247AD-62F5-4461-AA9A-77096EFFDAF4}"/>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0C0586B-ACAA-48AE-926C-91E7C56EA779}"/>
              </a:ext>
            </a:extLst>
          </p:cNvPr>
          <p:cNvSpPr>
            <a:spLocks noGrp="1"/>
          </p:cNvSpPr>
          <p:nvPr>
            <p:ph type="dt" sz="half" idx="2"/>
          </p:nvPr>
        </p:nvSpPr>
        <p:spPr>
          <a:xfrm>
            <a:off x="681038" y="6356350"/>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24878-8062-413D-A746-16FF557E4BE3}" type="datetimeFigureOut">
              <a:rPr kumimoji="1" lang="ja-JP" altLang="en-US" smtClean="0"/>
              <a:t>2022/9/29</a:t>
            </a:fld>
            <a:endParaRPr kumimoji="1" lang="ja-JP" altLang="en-US"/>
          </a:p>
        </p:txBody>
      </p:sp>
      <p:sp>
        <p:nvSpPr>
          <p:cNvPr id="5" name="フッター プレースホルダー 4">
            <a:extLst>
              <a:ext uri="{FF2B5EF4-FFF2-40B4-BE49-F238E27FC236}">
                <a16:creationId xmlns:a16="http://schemas.microsoft.com/office/drawing/2014/main" id="{524005FD-158E-4DB8-B8BE-5C603D883A52}"/>
              </a:ext>
            </a:extLst>
          </p:cNvPr>
          <p:cNvSpPr>
            <a:spLocks noGrp="1"/>
          </p:cNvSpPr>
          <p:nvPr>
            <p:ph type="ftr" sz="quarter" idx="3"/>
          </p:nvPr>
        </p:nvSpPr>
        <p:spPr>
          <a:xfrm>
            <a:off x="3281363" y="6356350"/>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1F52EE0C-5DD0-491C-97BB-E3DA1C374C0C}"/>
              </a:ext>
            </a:extLst>
          </p:cNvPr>
          <p:cNvSpPr>
            <a:spLocks noGrp="1"/>
          </p:cNvSpPr>
          <p:nvPr>
            <p:ph type="sldNum" sz="quarter" idx="4"/>
          </p:nvPr>
        </p:nvSpPr>
        <p:spPr>
          <a:xfrm>
            <a:off x="6996113"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8E16E3-9B7A-4A1F-9921-69CFFC59BDA1}" type="slidenum">
              <a:rPr kumimoji="1" lang="ja-JP" altLang="en-US" smtClean="0"/>
              <a:t>‹#›</a:t>
            </a:fld>
            <a:endParaRPr kumimoji="1" lang="ja-JP" altLang="en-US"/>
          </a:p>
        </p:txBody>
      </p:sp>
    </p:spTree>
    <p:extLst>
      <p:ext uri="{BB962C8B-B14F-4D97-AF65-F5344CB8AC3E}">
        <p14:creationId xmlns:p14="http://schemas.microsoft.com/office/powerpoint/2010/main" val="26732080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タイトル プレースホルダー 21"/>
          <p:cNvSpPr>
            <a:spLocks noGrp="1"/>
          </p:cNvSpPr>
          <p:nvPr>
            <p:ph type="title"/>
          </p:nvPr>
        </p:nvSpPr>
        <p:spPr>
          <a:xfrm>
            <a:off x="116463" y="0"/>
            <a:ext cx="9410700" cy="458670"/>
          </a:xfrm>
          <a:prstGeom prst="rect">
            <a:avLst/>
          </a:prstGeom>
        </p:spPr>
        <p:txBody>
          <a:bodyPr vert="horz" anchor="b">
            <a:normAutofit/>
          </a:bodyPr>
          <a:lstStyle/>
          <a:p>
            <a:r>
              <a:rPr kumimoji="0" lang="ja-JP" altLang="en-US" dirty="0"/>
              <a:t>マスター タイトルの書式設定</a:t>
            </a:r>
            <a:endParaRPr kumimoji="0" lang="en-US" dirty="0"/>
          </a:p>
        </p:txBody>
      </p:sp>
      <p:sp>
        <p:nvSpPr>
          <p:cNvPr id="13" name="テキスト プレースホルダー 12"/>
          <p:cNvSpPr>
            <a:spLocks noGrp="1"/>
          </p:cNvSpPr>
          <p:nvPr>
            <p:ph type="body" idx="1"/>
          </p:nvPr>
        </p:nvSpPr>
        <p:spPr>
          <a:xfrm>
            <a:off x="128888" y="620689"/>
            <a:ext cx="9447467" cy="5940659"/>
          </a:xfrm>
          <a:prstGeom prst="rect">
            <a:avLst/>
          </a:prstGeom>
        </p:spPr>
        <p:txBody>
          <a:bodyPr vert="horz">
            <a:normAutofit/>
          </a:bodyPr>
          <a:lstStyle/>
          <a:p>
            <a:pPr lvl="0" eaLnBrk="1" latinLnBrk="0" hangingPunct="1"/>
            <a:endParaRPr kumimoji="0" lang="en-US" dirty="0"/>
          </a:p>
        </p:txBody>
      </p:sp>
      <p:sp>
        <p:nvSpPr>
          <p:cNvPr id="7" name="直線コネクタ 6"/>
          <p:cNvSpPr>
            <a:spLocks noChangeShapeType="1"/>
          </p:cNvSpPr>
          <p:nvPr/>
        </p:nvSpPr>
        <p:spPr bwMode="auto">
          <a:xfrm>
            <a:off x="38454" y="0"/>
            <a:ext cx="0" cy="6858000"/>
          </a:xfrm>
          <a:prstGeom prst="line">
            <a:avLst/>
          </a:prstGeom>
          <a:noFill/>
          <a:ln w="57150" cap="flat" cmpd="thickThin" algn="ctr">
            <a:solidFill>
              <a:srgbClr val="83A3DD"/>
            </a:solidFill>
            <a:prstDash val="solid"/>
            <a:round/>
            <a:headEnd type="none" w="med" len="med"/>
            <a:tailEnd type="none" w="med" len="med"/>
          </a:ln>
          <a:effectLst/>
        </p:spPr>
        <p:txBody>
          <a:bodyPr vert="horz" wrap="square" lIns="91440" tIns="45720" rIns="91440" bIns="45720" anchor="t" compatLnSpc="1"/>
          <a:lstStyle/>
          <a:p>
            <a:endParaRPr kumimoji="0" lang="en-US" sz="2500">
              <a:latin typeface="メイリオ" panose="020B0604030504040204" pitchFamily="50" charset="-128"/>
              <a:ea typeface="メイリオ" panose="020B0604030504040204" pitchFamily="50" charset="-128"/>
            </a:endParaRPr>
          </a:p>
        </p:txBody>
      </p:sp>
      <p:sp>
        <p:nvSpPr>
          <p:cNvPr id="12" name="円/楕円 11"/>
          <p:cNvSpPr/>
          <p:nvPr/>
        </p:nvSpPr>
        <p:spPr>
          <a:xfrm>
            <a:off x="9321485" y="6453336"/>
            <a:ext cx="509739" cy="413046"/>
          </a:xfrm>
          <a:prstGeom prst="ellipse">
            <a:avLst/>
          </a:prstGeom>
          <a:solidFill>
            <a:srgbClr val="83A3DD"/>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800" dirty="0">
              <a:latin typeface="メイリオ" panose="020B0604030504040204" pitchFamily="50" charset="-128"/>
              <a:ea typeface="メイリオ" panose="020B0604030504040204" pitchFamily="50" charset="-128"/>
            </a:endParaRPr>
          </a:p>
        </p:txBody>
      </p:sp>
      <p:sp>
        <p:nvSpPr>
          <p:cNvPr id="18" name="直線コネクタ 17"/>
          <p:cNvSpPr>
            <a:spLocks noChangeShapeType="1"/>
          </p:cNvSpPr>
          <p:nvPr/>
        </p:nvSpPr>
        <p:spPr bwMode="auto">
          <a:xfrm flipH="1">
            <a:off x="82550" y="476672"/>
            <a:ext cx="9823450" cy="0"/>
          </a:xfrm>
          <a:prstGeom prst="line">
            <a:avLst/>
          </a:prstGeom>
          <a:noFill/>
          <a:ln w="57150" cap="flat" cmpd="thickThin" algn="ctr">
            <a:solidFill>
              <a:srgbClr val="83A3DD"/>
            </a:solidFill>
            <a:prstDash val="solid"/>
            <a:round/>
            <a:headEnd type="none" w="med" len="med"/>
            <a:tailEnd type="none" w="med" len="med"/>
          </a:ln>
          <a:effectLst/>
        </p:spPr>
        <p:txBody>
          <a:bodyPr vert="horz" wrap="square" lIns="91440" tIns="45720" rIns="91440" bIns="45720" anchor="b" compatLnSpc="1"/>
          <a:lstStyle/>
          <a:p>
            <a:endParaRPr kumimoji="0" lang="en-US" sz="2500" dirty="0">
              <a:latin typeface="メイリオ" panose="020B0604030504040204" pitchFamily="50" charset="-128"/>
              <a:ea typeface="メイリオ" panose="020B0604030504040204" pitchFamily="50" charset="-128"/>
            </a:endParaRPr>
          </a:p>
        </p:txBody>
      </p:sp>
      <p:sp>
        <p:nvSpPr>
          <p:cNvPr id="23" name="スライド番号プレースホルダー 22"/>
          <p:cNvSpPr>
            <a:spLocks noGrp="1"/>
          </p:cNvSpPr>
          <p:nvPr>
            <p:ph type="sldNum" sz="quarter" idx="4"/>
          </p:nvPr>
        </p:nvSpPr>
        <p:spPr>
          <a:xfrm>
            <a:off x="9321485" y="6453336"/>
            <a:ext cx="546061" cy="404664"/>
          </a:xfrm>
          <a:prstGeom prst="rect">
            <a:avLst/>
          </a:prstGeom>
        </p:spPr>
        <p:txBody>
          <a:bodyPr vert="horz" anchor="ctr"/>
          <a:lstStyle>
            <a:lvl1pPr algn="ctr" eaLnBrk="1" latinLnBrk="0" hangingPunct="1">
              <a:defRPr kumimoji="0" sz="900" b="1">
                <a:solidFill>
                  <a:srgbClr val="FFFFFF"/>
                </a:solidFill>
                <a:latin typeface="メイリオ" panose="020B0604030504040204" pitchFamily="50" charset="-128"/>
                <a:ea typeface="メイリオ" panose="020B0604030504040204" pitchFamily="50" charset="-128"/>
              </a:defRPr>
            </a:lvl1pPr>
          </a:lstStyle>
          <a:p>
            <a:fld id="{4C2040E0-EB4A-42A8-A815-D64FE807B3BC}" type="slidenum">
              <a:rPr kumimoji="1" lang="ja-JP" altLang="en-US" smtClean="0"/>
              <a:t>‹#›</a:t>
            </a:fld>
            <a:endParaRPr kumimoji="1" lang="ja-JP" altLang="en-US"/>
          </a:p>
        </p:txBody>
      </p:sp>
      <p:sp>
        <p:nvSpPr>
          <p:cNvPr id="9" name="タイトル 1"/>
          <p:cNvSpPr txBox="1">
            <a:spLocks/>
          </p:cNvSpPr>
          <p:nvPr/>
        </p:nvSpPr>
        <p:spPr>
          <a:xfrm>
            <a:off x="5311783" y="6590290"/>
            <a:ext cx="4004445" cy="267711"/>
          </a:xfrm>
          <a:prstGeom prst="rect">
            <a:avLst/>
          </a:prstGeom>
        </p:spPr>
        <p:txBody>
          <a:bodyPr vert="horz" anchor="b">
            <a:normAutofit/>
          </a:bodyPr>
          <a:lstStyle>
            <a:lvl1pPr algn="l" rtl="0" eaLnBrk="1" latinLnBrk="0" hangingPunct="1">
              <a:spcBef>
                <a:spcPct val="0"/>
              </a:spcBef>
              <a:buNone/>
              <a:defRPr kumimoji="1" sz="30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algn="r"/>
            <a:r>
              <a:rPr lang="en-US" altLang="ja-JP" sz="900" dirty="0"/>
              <a:t> Corporation</a:t>
            </a:r>
            <a:r>
              <a:rPr lang="ja-JP" altLang="en-US" sz="900" dirty="0"/>
              <a:t> </a:t>
            </a:r>
            <a:r>
              <a:rPr lang="en-US" altLang="ja-JP" sz="900" dirty="0"/>
              <a:t>Nakanishi 2022 All right Reserved</a:t>
            </a:r>
            <a:endParaRPr lang="ja-JP" altLang="en-US" sz="900" dirty="0"/>
          </a:p>
        </p:txBody>
      </p:sp>
      <p:pic>
        <p:nvPicPr>
          <p:cNvPr id="11" name="図 10">
            <a:extLst>
              <a:ext uri="{FF2B5EF4-FFF2-40B4-BE49-F238E27FC236}">
                <a16:creationId xmlns:a16="http://schemas.microsoft.com/office/drawing/2014/main" id="{FDD8F484-9E18-9F6E-8477-36788C6723C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98396" y="74996"/>
            <a:ext cx="2191141" cy="372734"/>
          </a:xfrm>
          <a:prstGeom prst="rect">
            <a:avLst/>
          </a:prstGeom>
          <a:ln>
            <a:noFill/>
          </a:ln>
        </p:spPr>
      </p:pic>
    </p:spTree>
    <p:extLst>
      <p:ext uri="{BB962C8B-B14F-4D97-AF65-F5344CB8AC3E}">
        <p14:creationId xmlns:p14="http://schemas.microsoft.com/office/powerpoint/2010/main" val="131187847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88" r:id="rId4"/>
  </p:sldLayoutIdLst>
  <p:hf hdr="0" ftr="0" dt="0"/>
  <p:txStyles>
    <p:title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p:titleStyle>
    <p:bodyStyle>
      <a:lvl1pPr marL="0" indent="0" algn="l" rtl="0" eaLnBrk="1" latinLnBrk="0" hangingPunct="1">
        <a:spcBef>
          <a:spcPts val="600"/>
        </a:spcBef>
        <a:buClr>
          <a:schemeClr val="accent1"/>
        </a:buClr>
        <a:buSzPct val="70000"/>
        <a:buFont typeface="Wingdings"/>
        <a:buNone/>
        <a:defRPr kumimoji="1" sz="1400" kern="1200">
          <a:solidFill>
            <a:schemeClr val="tx1"/>
          </a:solidFill>
          <a:latin typeface="メイリオ" panose="020B0604030504040204" pitchFamily="50" charset="-128"/>
          <a:ea typeface="メイリオ" panose="020B0604030504040204" pitchFamily="50" charset="-128"/>
          <a:cs typeface="+mn-cs"/>
        </a:defRPr>
      </a:lvl1pPr>
      <a:lvl2pPr marL="640080" indent="-274320" algn="l" rtl="0" eaLnBrk="1" latinLnBrk="0" hangingPunct="1">
        <a:spcBef>
          <a:spcPct val="20000"/>
        </a:spcBef>
        <a:buClr>
          <a:schemeClr val="accent1"/>
        </a:buClr>
        <a:buSzPct val="80000"/>
        <a:buFont typeface="Wingdings 2"/>
        <a:buChar char=""/>
        <a:defRPr kumimoji="1" sz="2100" kern="1200">
          <a:solidFill>
            <a:schemeClr val="tx1"/>
          </a:solidFill>
          <a:latin typeface="メイリオ" panose="020B0604030504040204" pitchFamily="50" charset="-128"/>
          <a:ea typeface="メイリオ" panose="020B0604030504040204" pitchFamily="50" charset="-128"/>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1" sz="1600" kern="1200">
          <a:solidFill>
            <a:schemeClr val="tx1"/>
          </a:solidFill>
          <a:latin typeface="メイリオ" panose="020B0604030504040204" pitchFamily="50" charset="-128"/>
          <a:ea typeface="メイリオ" panose="020B0604030504040204" pitchFamily="50" charset="-128"/>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image" Target="../media/image25.emf"/><Relationship Id="rId7" Type="http://schemas.openxmlformats.org/officeDocument/2006/relationships/image" Target="../media/image29.emf"/><Relationship Id="rId12" Type="http://schemas.openxmlformats.org/officeDocument/2006/relationships/image" Target="../media/image33.emf"/><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28.emf"/><Relationship Id="rId11" Type="http://schemas.openxmlformats.org/officeDocument/2006/relationships/image" Target="../media/image32.emf"/><Relationship Id="rId5" Type="http://schemas.openxmlformats.org/officeDocument/2006/relationships/image" Target="../media/image27.emf"/><Relationship Id="rId10" Type="http://schemas.openxmlformats.org/officeDocument/2006/relationships/image" Target="../media/image31.emf"/><Relationship Id="rId4" Type="http://schemas.openxmlformats.org/officeDocument/2006/relationships/image" Target="../media/image26.emf"/><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emf"/><Relationship Id="rId7" Type="http://schemas.openxmlformats.org/officeDocument/2006/relationships/image" Target="../media/image38.emf"/><Relationship Id="rId12" Type="http://schemas.openxmlformats.org/officeDocument/2006/relationships/image" Target="../media/image43.gif"/><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37.emf"/><Relationship Id="rId11" Type="http://schemas.openxmlformats.org/officeDocument/2006/relationships/image" Target="../media/image42.png"/><Relationship Id="rId5" Type="http://schemas.openxmlformats.org/officeDocument/2006/relationships/image" Target="../media/image36.emf"/><Relationship Id="rId15" Type="http://schemas.openxmlformats.org/officeDocument/2006/relationships/image" Target="../media/image46.emf"/><Relationship Id="rId10" Type="http://schemas.openxmlformats.org/officeDocument/2006/relationships/image" Target="../media/image41.emf"/><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47.emf"/><Relationship Id="rId7" Type="http://schemas.openxmlformats.org/officeDocument/2006/relationships/image" Target="../media/image51.emf"/><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50.emf"/><Relationship Id="rId5" Type="http://schemas.openxmlformats.org/officeDocument/2006/relationships/image" Target="../media/image49.emf"/><Relationship Id="rId4" Type="http://schemas.openxmlformats.org/officeDocument/2006/relationships/image" Target="../media/image48.emf"/></Relationships>
</file>

<file path=ppt/slides/_rels/slide14.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47.emf"/><Relationship Id="rId7" Type="http://schemas.openxmlformats.org/officeDocument/2006/relationships/image" Target="../media/image53.emf"/><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48.emf"/><Relationship Id="rId5" Type="http://schemas.openxmlformats.org/officeDocument/2006/relationships/image" Target="../media/image50.emf"/><Relationship Id="rId4" Type="http://schemas.openxmlformats.org/officeDocument/2006/relationships/image" Target="../media/image49.emf"/><Relationship Id="rId9" Type="http://schemas.openxmlformats.org/officeDocument/2006/relationships/image" Target="../media/image54.emf"/></Relationships>
</file>

<file path=ppt/slides/_rels/slide15.xml.rels><?xml version="1.0" encoding="UTF-8" standalone="yes"?>
<Relationships xmlns="http://schemas.openxmlformats.org/package/2006/relationships"><Relationship Id="rId3" Type="http://schemas.openxmlformats.org/officeDocument/2006/relationships/image" Target="../media/image50.emf"/><Relationship Id="rId7" Type="http://schemas.openxmlformats.org/officeDocument/2006/relationships/image" Target="../media/image55.emf"/><Relationship Id="rId2" Type="http://schemas.openxmlformats.org/officeDocument/2006/relationships/image" Target="../media/image47.emf"/><Relationship Id="rId1" Type="http://schemas.openxmlformats.org/officeDocument/2006/relationships/slideLayout" Target="../slideLayouts/slideLayout15.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49.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26.emf"/><Relationship Id="rId4" Type="http://schemas.openxmlformats.org/officeDocument/2006/relationships/image" Target="../media/image57.emf"/></Relationships>
</file>

<file path=ppt/slides/_rels/slide18.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58.emf"/><Relationship Id="rId5" Type="http://schemas.openxmlformats.org/officeDocument/2006/relationships/image" Target="../media/image53.emf"/><Relationship Id="rId4" Type="http://schemas.openxmlformats.org/officeDocument/2006/relationships/image" Target="../media/image50.emf"/></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emf"/><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8.png"/><Relationship Id="rId11" Type="http://schemas.openxmlformats.org/officeDocument/2006/relationships/image" Target="../media/image23.emf"/><Relationship Id="rId5" Type="http://schemas.openxmlformats.org/officeDocument/2006/relationships/image" Target="../media/image17.emf"/><Relationship Id="rId10" Type="http://schemas.openxmlformats.org/officeDocument/2006/relationships/image" Target="../media/image22.emf"/><Relationship Id="rId4" Type="http://schemas.openxmlformats.org/officeDocument/2006/relationships/image" Target="../media/image16.emf"/><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5.emf"/><Relationship Id="rId7" Type="http://schemas.openxmlformats.org/officeDocument/2006/relationships/image" Target="../media/image23.emf"/><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2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字幕 3">
            <a:extLst>
              <a:ext uri="{FF2B5EF4-FFF2-40B4-BE49-F238E27FC236}">
                <a16:creationId xmlns:a16="http://schemas.microsoft.com/office/drawing/2014/main" id="{17B69D53-944B-4916-9FEC-367E3E7CB221}"/>
              </a:ext>
            </a:extLst>
          </p:cNvPr>
          <p:cNvSpPr>
            <a:spLocks noGrp="1"/>
          </p:cNvSpPr>
          <p:nvPr>
            <p:ph type="subTitle" idx="1"/>
          </p:nvPr>
        </p:nvSpPr>
        <p:spPr>
          <a:xfrm>
            <a:off x="662523" y="4889106"/>
            <a:ext cx="8422518" cy="827491"/>
          </a:xfrm>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2</a:t>
            </a:r>
            <a:r>
              <a:rPr lang="ja-JP" altLang="en-US" dirty="0"/>
              <a:t>１日</a:t>
            </a:r>
            <a:endParaRPr lang="en-US" altLang="ja-JP" dirty="0"/>
          </a:p>
          <a:p>
            <a:r>
              <a:rPr lang="ja-JP" altLang="en-US" dirty="0"/>
              <a:t>株式会社 ナカニシ</a:t>
            </a:r>
            <a:endParaRPr lang="en-US" altLang="ja-JP" dirty="0"/>
          </a:p>
          <a:p>
            <a:endParaRPr lang="ja-JP" altLang="en-US" dirty="0"/>
          </a:p>
        </p:txBody>
      </p:sp>
      <p:sp>
        <p:nvSpPr>
          <p:cNvPr id="2" name="タイトル 1">
            <a:extLst>
              <a:ext uri="{FF2B5EF4-FFF2-40B4-BE49-F238E27FC236}">
                <a16:creationId xmlns:a16="http://schemas.microsoft.com/office/drawing/2014/main" id="{9AD72EC8-CFE3-46F3-275F-FBD0A5FE11B1}"/>
              </a:ext>
            </a:extLst>
          </p:cNvPr>
          <p:cNvSpPr txBox="1">
            <a:spLocks/>
          </p:cNvSpPr>
          <p:nvPr/>
        </p:nvSpPr>
        <p:spPr>
          <a:xfrm>
            <a:off x="986466" y="2851480"/>
            <a:ext cx="7774632" cy="1410873"/>
          </a:xfrm>
          <a:prstGeom prst="rect">
            <a:avLst/>
          </a:prstGeom>
        </p:spPr>
        <p:txBody>
          <a:bodyPr vert="horz" anchor="ctr">
            <a:normAutofit/>
          </a:bodyPr>
          <a:lstStyle>
            <a:lvl1pPr algn="ctr" rtl="0" eaLnBrk="1" latinLnBrk="0" hangingPunct="1">
              <a:spcBef>
                <a:spcPct val="0"/>
              </a:spcBef>
              <a:buNone/>
              <a:defRPr kumimoji="1" sz="2400" b="1" kern="1200" cap="small" baseline="0">
                <a:solidFill>
                  <a:schemeClr val="tx2"/>
                </a:solidFill>
                <a:latin typeface="メイリオ" panose="020B0604030504040204" pitchFamily="50" charset="-128"/>
                <a:ea typeface="メイリオ" panose="020B0604030504040204" pitchFamily="50" charset="-128"/>
                <a:cs typeface="+mj-cs"/>
              </a:defRPr>
            </a:lvl1pPr>
          </a:lstStyle>
          <a:p>
            <a:pPr lvl="0" defTabSz="914400">
              <a:lnSpc>
                <a:spcPct val="150000"/>
              </a:lnSpc>
            </a:pPr>
            <a:r>
              <a:rPr lang="ja-JP" altLang="en-US" dirty="0">
                <a:solidFill>
                  <a:srgbClr val="575F6D"/>
                </a:solidFill>
              </a:rPr>
              <a:t>クラウド型 運送業務管理システム</a:t>
            </a:r>
          </a:p>
          <a:p>
            <a:pPr lvl="0" defTabSz="914400">
              <a:lnSpc>
                <a:spcPct val="150000"/>
              </a:lnSpc>
            </a:pPr>
            <a:r>
              <a:rPr lang="en-US" altLang="ja-JP" sz="3600" dirty="0" err="1">
                <a:solidFill>
                  <a:srgbClr val="4D98B9"/>
                </a:solidFill>
              </a:rPr>
              <a:t>DriveDoor</a:t>
            </a:r>
            <a:endParaRPr lang="en-US" altLang="ja-JP" sz="3600" dirty="0">
              <a:solidFill>
                <a:srgbClr val="4D98B9"/>
              </a:solidFill>
            </a:endParaRPr>
          </a:p>
        </p:txBody>
      </p:sp>
      <p:pic>
        <p:nvPicPr>
          <p:cNvPr id="5" name="Picture 6" descr="P:\R-Kaneko\CMP - 運輸・デジタコ\USER-トラックス\logo\DriveDoor_logo.png">
            <a:extLst>
              <a:ext uri="{FF2B5EF4-FFF2-40B4-BE49-F238E27FC236}">
                <a16:creationId xmlns:a16="http://schemas.microsoft.com/office/drawing/2014/main" id="{C46D1A8A-1F1C-B8B5-1032-4F9C4FF9375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90957" y="1868524"/>
            <a:ext cx="2332200" cy="66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4421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10</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a:t>
            </a:r>
            <a:r>
              <a:rPr lang="en-US" altLang="ja-JP" dirty="0"/>
              <a:t>POINT.3</a:t>
            </a:r>
            <a:r>
              <a:rPr lang="ja-JP" altLang="en-US" dirty="0"/>
              <a:t>）</a:t>
            </a:r>
          </a:p>
        </p:txBody>
      </p:sp>
      <p:sp>
        <p:nvSpPr>
          <p:cNvPr id="55" name="タイトル 1">
            <a:extLst>
              <a:ext uri="{FF2B5EF4-FFF2-40B4-BE49-F238E27FC236}">
                <a16:creationId xmlns:a16="http://schemas.microsoft.com/office/drawing/2014/main" id="{ABE90143-D2F9-6B1B-1E46-0A46F19CDB00}"/>
              </a:ext>
            </a:extLst>
          </p:cNvPr>
          <p:cNvSpPr>
            <a:spLocks noGrp="1"/>
          </p:cNvSpPr>
          <p:nvPr>
            <p:ph type="title"/>
          </p:nvPr>
        </p:nvSpPr>
        <p:spPr>
          <a:xfrm>
            <a:off x="257453" y="596559"/>
            <a:ext cx="6108215" cy="384492"/>
          </a:xfrm>
        </p:spPr>
        <p:txBody>
          <a:bodyPr>
            <a:normAutofit/>
          </a:bodyPr>
          <a:lstStyle/>
          <a:p>
            <a:r>
              <a:rPr lang="en-US" altLang="ja-JP" sz="1800" dirty="0">
                <a:solidFill>
                  <a:schemeClr val="accent3">
                    <a:lumMod val="60000"/>
                    <a:lumOff val="40000"/>
                  </a:schemeClr>
                </a:solidFill>
              </a:rPr>
              <a:t>POINT 3. </a:t>
            </a:r>
            <a:r>
              <a:rPr lang="ja-JP" altLang="en-US" sz="1800" dirty="0"/>
              <a:t>外部システムとのシームレスなＩ／Ｆ</a:t>
            </a:r>
            <a:endParaRPr kumimoji="1" lang="ja-JP" altLang="en-US" sz="1800" dirty="0"/>
          </a:p>
        </p:txBody>
      </p:sp>
      <p:grpSp>
        <p:nvGrpSpPr>
          <p:cNvPr id="2" name="グループ化 1">
            <a:extLst>
              <a:ext uri="{FF2B5EF4-FFF2-40B4-BE49-F238E27FC236}">
                <a16:creationId xmlns:a16="http://schemas.microsoft.com/office/drawing/2014/main" id="{128D3283-FDB7-024B-A8C9-E7F3B53D8AC5}"/>
              </a:ext>
            </a:extLst>
          </p:cNvPr>
          <p:cNvGrpSpPr/>
          <p:nvPr/>
        </p:nvGrpSpPr>
        <p:grpSpPr>
          <a:xfrm>
            <a:off x="1051882" y="1206237"/>
            <a:ext cx="7988939" cy="3832022"/>
            <a:chOff x="783929" y="936655"/>
            <a:chExt cx="10651919" cy="5109362"/>
          </a:xfrm>
        </p:grpSpPr>
        <p:sp>
          <p:nvSpPr>
            <p:cNvPr id="5" name="円/楕円 34">
              <a:extLst>
                <a:ext uri="{FF2B5EF4-FFF2-40B4-BE49-F238E27FC236}">
                  <a16:creationId xmlns:a16="http://schemas.microsoft.com/office/drawing/2014/main" id="{CB5956D7-71AB-AC7E-BB9F-B262E07F348E}"/>
                </a:ext>
              </a:extLst>
            </p:cNvPr>
            <p:cNvSpPr/>
            <p:nvPr/>
          </p:nvSpPr>
          <p:spPr>
            <a:xfrm>
              <a:off x="10255983" y="936655"/>
              <a:ext cx="1126249" cy="1174440"/>
            </a:xfrm>
            <a:prstGeom prst="ellipse">
              <a:avLst/>
            </a:prstGeom>
            <a:noFill/>
            <a:ln w="28575">
              <a:solidFill>
                <a:srgbClr val="DF5D2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altLang="ja-JP" sz="1350" b="1" dirty="0">
                  <a:solidFill>
                    <a:srgbClr val="DF5D29"/>
                  </a:solidFill>
                  <a:latin typeface="Yu Gothic" panose="020B0400000000000000" pitchFamily="34" charset="-128"/>
                  <a:ea typeface="Yu Gothic" panose="020B0400000000000000" pitchFamily="34" charset="-128"/>
                </a:rPr>
                <a:t>Web</a:t>
              </a:r>
              <a:r>
                <a:rPr lang="ja-JP" altLang="en-US" sz="1350" b="1" dirty="0">
                  <a:solidFill>
                    <a:srgbClr val="DF5D29"/>
                  </a:solidFill>
                  <a:latin typeface="Yu Gothic" panose="020B0400000000000000" pitchFamily="34" charset="-128"/>
                  <a:ea typeface="Yu Gothic" panose="020B0400000000000000" pitchFamily="34" charset="-128"/>
                </a:rPr>
                <a:t>受注</a:t>
              </a:r>
            </a:p>
          </p:txBody>
        </p:sp>
        <p:sp>
          <p:nvSpPr>
            <p:cNvPr id="6" name="円/楕円 35">
              <a:extLst>
                <a:ext uri="{FF2B5EF4-FFF2-40B4-BE49-F238E27FC236}">
                  <a16:creationId xmlns:a16="http://schemas.microsoft.com/office/drawing/2014/main" id="{4147EBBC-8504-F639-A740-7E90185F2E46}"/>
                </a:ext>
              </a:extLst>
            </p:cNvPr>
            <p:cNvSpPr/>
            <p:nvPr/>
          </p:nvSpPr>
          <p:spPr>
            <a:xfrm>
              <a:off x="797859" y="946384"/>
              <a:ext cx="1172130" cy="1147661"/>
            </a:xfrm>
            <a:prstGeom prst="ellipse">
              <a:avLst/>
            </a:prstGeom>
            <a:noFill/>
            <a:ln w="28575">
              <a:solidFill>
                <a:srgbClr val="DF5D2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ja-JP" altLang="en-US" sz="1350" b="1" dirty="0">
                  <a:solidFill>
                    <a:srgbClr val="DF5D29"/>
                  </a:solidFill>
                  <a:latin typeface="Yu Gothic" panose="020B0400000000000000" pitchFamily="34" charset="-128"/>
                  <a:ea typeface="Yu Gothic" panose="020B0400000000000000" pitchFamily="34" charset="-128"/>
                </a:rPr>
                <a:t>求荷求車</a:t>
              </a:r>
            </a:p>
          </p:txBody>
        </p:sp>
        <p:sp>
          <p:nvSpPr>
            <p:cNvPr id="7" name="円/楕円 36">
              <a:extLst>
                <a:ext uri="{FF2B5EF4-FFF2-40B4-BE49-F238E27FC236}">
                  <a16:creationId xmlns:a16="http://schemas.microsoft.com/office/drawing/2014/main" id="{0D04DFBC-1DF0-36A3-C7FB-1BBB1941A04A}"/>
                </a:ext>
              </a:extLst>
            </p:cNvPr>
            <p:cNvSpPr/>
            <p:nvPr/>
          </p:nvSpPr>
          <p:spPr>
            <a:xfrm>
              <a:off x="10225383" y="4862376"/>
              <a:ext cx="1210465" cy="1183641"/>
            </a:xfrm>
            <a:prstGeom prst="ellipse">
              <a:avLst/>
            </a:prstGeom>
            <a:no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ja-JP" altLang="en-US" sz="1350" b="1" dirty="0">
                  <a:solidFill>
                    <a:srgbClr val="0070C0"/>
                  </a:solidFill>
                  <a:latin typeface="Yu Gothic" panose="020B0400000000000000" pitchFamily="34" charset="-128"/>
                  <a:ea typeface="Yu Gothic" panose="020B0400000000000000" pitchFamily="34" charset="-128"/>
                </a:rPr>
                <a:t>鮮度管理</a:t>
              </a:r>
            </a:p>
          </p:txBody>
        </p:sp>
        <p:sp>
          <p:nvSpPr>
            <p:cNvPr id="8" name="円/楕円 36">
              <a:extLst>
                <a:ext uri="{FF2B5EF4-FFF2-40B4-BE49-F238E27FC236}">
                  <a16:creationId xmlns:a16="http://schemas.microsoft.com/office/drawing/2014/main" id="{574AF3A2-F86C-6318-E435-5C03328C7B47}"/>
                </a:ext>
              </a:extLst>
            </p:cNvPr>
            <p:cNvSpPr/>
            <p:nvPr/>
          </p:nvSpPr>
          <p:spPr>
            <a:xfrm>
              <a:off x="783929" y="4862376"/>
              <a:ext cx="1210465" cy="1183641"/>
            </a:xfrm>
            <a:prstGeom prst="ellipse">
              <a:avLst/>
            </a:prstGeom>
            <a:noFill/>
            <a:ln w="28575">
              <a:solidFill>
                <a:srgbClr val="86B74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ja-JP" altLang="en-US" sz="1350" b="1">
                  <a:solidFill>
                    <a:srgbClr val="86B740"/>
                  </a:solidFill>
                  <a:latin typeface="Yu Gothic" panose="020B0400000000000000" pitchFamily="34" charset="-128"/>
                  <a:ea typeface="Yu Gothic" panose="020B0400000000000000" pitchFamily="34" charset="-128"/>
                </a:rPr>
                <a:t>販売管理</a:t>
              </a:r>
              <a:endParaRPr lang="ja-JP" altLang="en-US" sz="1350" b="1" dirty="0">
                <a:solidFill>
                  <a:srgbClr val="86B740"/>
                </a:solidFill>
                <a:latin typeface="Yu Gothic" panose="020B0400000000000000" pitchFamily="34" charset="-128"/>
                <a:ea typeface="Yu Gothic" panose="020B0400000000000000" pitchFamily="34" charset="-128"/>
              </a:endParaRPr>
            </a:p>
          </p:txBody>
        </p:sp>
      </p:grpSp>
      <p:grpSp>
        <p:nvGrpSpPr>
          <p:cNvPr id="9" name="グループ化 8">
            <a:extLst>
              <a:ext uri="{FF2B5EF4-FFF2-40B4-BE49-F238E27FC236}">
                <a16:creationId xmlns:a16="http://schemas.microsoft.com/office/drawing/2014/main" id="{92A590B1-5D1F-CFAD-E3AB-52CC8332A02A}"/>
              </a:ext>
            </a:extLst>
          </p:cNvPr>
          <p:cNvGrpSpPr/>
          <p:nvPr/>
        </p:nvGrpSpPr>
        <p:grpSpPr>
          <a:xfrm>
            <a:off x="2197643" y="1302322"/>
            <a:ext cx="5697416" cy="3555834"/>
            <a:chOff x="2311611" y="973316"/>
            <a:chExt cx="7596554" cy="4741112"/>
          </a:xfrm>
        </p:grpSpPr>
        <p:pic>
          <p:nvPicPr>
            <p:cNvPr id="10" name="図 9">
              <a:extLst>
                <a:ext uri="{FF2B5EF4-FFF2-40B4-BE49-F238E27FC236}">
                  <a16:creationId xmlns:a16="http://schemas.microsoft.com/office/drawing/2014/main" id="{D289FF6E-4F86-2229-D625-9F8E3C0AB8C9}"/>
                </a:ext>
              </a:extLst>
            </p:cNvPr>
            <p:cNvPicPr>
              <a:picLocks noChangeAspect="1"/>
            </p:cNvPicPr>
            <p:nvPr/>
          </p:nvPicPr>
          <p:blipFill>
            <a:blip r:embed="rId3"/>
            <a:stretch>
              <a:fillRect/>
            </a:stretch>
          </p:blipFill>
          <p:spPr>
            <a:xfrm>
              <a:off x="2311611" y="973316"/>
              <a:ext cx="7596554" cy="4741112"/>
            </a:xfrm>
            <a:prstGeom prst="rect">
              <a:avLst/>
            </a:prstGeom>
            <a:effectLst>
              <a:outerShdw blurRad="25400" dist="25400" dir="2700000" algn="tl" rotWithShape="0">
                <a:schemeClr val="bg1">
                  <a:lumMod val="50000"/>
                  <a:alpha val="40000"/>
                </a:schemeClr>
              </a:outerShdw>
            </a:effectLst>
          </p:spPr>
        </p:pic>
        <p:sp>
          <p:nvSpPr>
            <p:cNvPr id="11" name="テキスト ボックス 10">
              <a:extLst>
                <a:ext uri="{FF2B5EF4-FFF2-40B4-BE49-F238E27FC236}">
                  <a16:creationId xmlns:a16="http://schemas.microsoft.com/office/drawing/2014/main" id="{6000F37C-DF7B-1870-C434-CA3316F8D32B}"/>
                </a:ext>
              </a:extLst>
            </p:cNvPr>
            <p:cNvSpPr txBox="1"/>
            <p:nvPr/>
          </p:nvSpPr>
          <p:spPr>
            <a:xfrm>
              <a:off x="7400911" y="1179331"/>
              <a:ext cx="1082349" cy="523220"/>
            </a:xfrm>
            <a:prstGeom prst="rect">
              <a:avLst/>
            </a:prstGeom>
            <a:noFill/>
          </p:spPr>
          <p:txBody>
            <a:bodyPr wrap="none" rtlCol="0">
              <a:noAutofit/>
            </a:bodyPr>
            <a:lstStyle/>
            <a:p>
              <a:pPr algn="ctr">
                <a:defRPr/>
              </a:pPr>
              <a:r>
                <a:rPr lang="ja-JP" altLang="en-US" sz="1050" b="1">
                  <a:solidFill>
                    <a:schemeClr val="tx1">
                      <a:lumMod val="75000"/>
                      <a:lumOff val="25000"/>
                    </a:schemeClr>
                  </a:solidFill>
                  <a:latin typeface="Yu Gothic" panose="020B0400000000000000" pitchFamily="34" charset="-128"/>
                  <a:ea typeface="Yu Gothic" panose="020B0400000000000000" pitchFamily="34" charset="-128"/>
                </a:rPr>
                <a:t>倉庫・在庫</a:t>
              </a:r>
              <a:endParaRPr lang="en-US" altLang="ja-JP" sz="1050" b="1" dirty="0">
                <a:solidFill>
                  <a:schemeClr val="tx1">
                    <a:lumMod val="75000"/>
                    <a:lumOff val="25000"/>
                  </a:schemeClr>
                </a:solidFill>
                <a:latin typeface="Yu Gothic" panose="020B0400000000000000" pitchFamily="34" charset="-128"/>
                <a:ea typeface="Yu Gothic" panose="020B0400000000000000" pitchFamily="34" charset="-128"/>
              </a:endParaRPr>
            </a:p>
            <a:p>
              <a:pPr algn="ctr">
                <a:defRPr/>
              </a:pPr>
              <a:r>
                <a:rPr lang="ja-JP" altLang="en-US" sz="1050" b="1" spc="225">
                  <a:solidFill>
                    <a:schemeClr val="tx1">
                      <a:lumMod val="75000"/>
                      <a:lumOff val="25000"/>
                    </a:schemeClr>
                  </a:solidFill>
                  <a:latin typeface="Yu Gothic" panose="020B0400000000000000" pitchFamily="34" charset="-128"/>
                  <a:ea typeface="Yu Gothic" panose="020B0400000000000000" pitchFamily="34" charset="-128"/>
                </a:rPr>
                <a:t>管理</a:t>
              </a:r>
            </a:p>
          </p:txBody>
        </p:sp>
        <p:sp>
          <p:nvSpPr>
            <p:cNvPr id="12" name="テキスト ボックス 11">
              <a:extLst>
                <a:ext uri="{FF2B5EF4-FFF2-40B4-BE49-F238E27FC236}">
                  <a16:creationId xmlns:a16="http://schemas.microsoft.com/office/drawing/2014/main" id="{FB72933D-52C3-B377-C7EE-75199FC6EAE2}"/>
                </a:ext>
              </a:extLst>
            </p:cNvPr>
            <p:cNvSpPr txBox="1"/>
            <p:nvPr/>
          </p:nvSpPr>
          <p:spPr>
            <a:xfrm>
              <a:off x="8054167" y="2419962"/>
              <a:ext cx="620683" cy="523220"/>
            </a:xfrm>
            <a:prstGeom prst="rect">
              <a:avLst/>
            </a:prstGeom>
            <a:noFill/>
          </p:spPr>
          <p:txBody>
            <a:bodyPr wrap="none" rtlCol="0">
              <a:noAutofit/>
            </a:bodyPr>
            <a:lstStyle/>
            <a:p>
              <a:pPr algn="ctr">
                <a:defRPr/>
              </a:pPr>
              <a:r>
                <a:rPr lang="en-US" altLang="ja-JP" sz="1050" b="1" spc="225" dirty="0">
                  <a:solidFill>
                    <a:schemeClr val="tx1">
                      <a:lumMod val="75000"/>
                      <a:lumOff val="25000"/>
                    </a:schemeClr>
                  </a:solidFill>
                  <a:latin typeface="Yu Gothic" panose="020B0400000000000000" pitchFamily="34" charset="-128"/>
                  <a:ea typeface="Yu Gothic" panose="020B0400000000000000" pitchFamily="34" charset="-128"/>
                </a:rPr>
                <a:t>IT</a:t>
              </a:r>
            </a:p>
            <a:p>
              <a:pPr algn="ctr">
                <a:defRPr/>
              </a:pPr>
              <a:r>
                <a:rPr lang="ja-JP" altLang="en-US" sz="1050" b="1" spc="225">
                  <a:solidFill>
                    <a:schemeClr val="tx1">
                      <a:lumMod val="75000"/>
                      <a:lumOff val="25000"/>
                    </a:schemeClr>
                  </a:solidFill>
                  <a:latin typeface="Yu Gothic" panose="020B0400000000000000" pitchFamily="34" charset="-128"/>
                  <a:ea typeface="Yu Gothic" panose="020B0400000000000000" pitchFamily="34" charset="-128"/>
                </a:rPr>
                <a:t>点呼</a:t>
              </a:r>
            </a:p>
          </p:txBody>
        </p:sp>
        <p:sp>
          <p:nvSpPr>
            <p:cNvPr id="13" name="テキスト ボックス 12">
              <a:extLst>
                <a:ext uri="{FF2B5EF4-FFF2-40B4-BE49-F238E27FC236}">
                  <a16:creationId xmlns:a16="http://schemas.microsoft.com/office/drawing/2014/main" id="{8CDD834A-FAD2-10AD-48EB-51409A2AF82D}"/>
                </a:ext>
              </a:extLst>
            </p:cNvPr>
            <p:cNvSpPr txBox="1"/>
            <p:nvPr/>
          </p:nvSpPr>
          <p:spPr>
            <a:xfrm>
              <a:off x="8007308" y="3852073"/>
              <a:ext cx="902811" cy="307777"/>
            </a:xfrm>
            <a:prstGeom prst="rect">
              <a:avLst/>
            </a:prstGeom>
            <a:noFill/>
          </p:spPr>
          <p:txBody>
            <a:bodyPr wrap="none" rtlCol="0">
              <a:noAutofit/>
            </a:bodyPr>
            <a:lstStyle/>
            <a:p>
              <a:r>
                <a:rPr lang="ja-JP" altLang="en-US" sz="1050" b="1">
                  <a:solidFill>
                    <a:schemeClr val="tx1">
                      <a:lumMod val="75000"/>
                      <a:lumOff val="25000"/>
                    </a:schemeClr>
                  </a:solidFill>
                  <a:latin typeface="Yu Gothic" panose="020B0400000000000000" pitchFamily="34" charset="-128"/>
                  <a:ea typeface="Yu Gothic" panose="020B0400000000000000" pitchFamily="34" charset="-128"/>
                </a:rPr>
                <a:t>自動配車</a:t>
              </a:r>
            </a:p>
          </p:txBody>
        </p:sp>
        <p:sp>
          <p:nvSpPr>
            <p:cNvPr id="14" name="テキスト ボックス 13">
              <a:extLst>
                <a:ext uri="{FF2B5EF4-FFF2-40B4-BE49-F238E27FC236}">
                  <a16:creationId xmlns:a16="http://schemas.microsoft.com/office/drawing/2014/main" id="{F85EBFB7-2F9F-D711-5E84-911294B5351E}"/>
                </a:ext>
              </a:extLst>
            </p:cNvPr>
            <p:cNvSpPr txBox="1"/>
            <p:nvPr/>
          </p:nvSpPr>
          <p:spPr>
            <a:xfrm>
              <a:off x="7474909" y="5122598"/>
              <a:ext cx="902811" cy="307777"/>
            </a:xfrm>
            <a:prstGeom prst="rect">
              <a:avLst/>
            </a:prstGeom>
            <a:noFill/>
          </p:spPr>
          <p:txBody>
            <a:bodyPr wrap="none" rtlCol="0">
              <a:noAutofit/>
            </a:bodyPr>
            <a:lstStyle/>
            <a:p>
              <a:r>
                <a:rPr lang="ja-JP" altLang="en-US" sz="1050" b="1">
                  <a:solidFill>
                    <a:schemeClr val="tx1">
                      <a:lumMod val="75000"/>
                      <a:lumOff val="25000"/>
                    </a:schemeClr>
                  </a:solidFill>
                  <a:latin typeface="Yu Gothic" panose="020B0400000000000000" pitchFamily="34" charset="-128"/>
                  <a:ea typeface="Yu Gothic" panose="020B0400000000000000" pitchFamily="34" charset="-128"/>
                </a:rPr>
                <a:t>配送管理</a:t>
              </a:r>
              <a:endParaRPr lang="en-US" altLang="ja-JP" sz="1050"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15" name="テキスト ボックス 14">
              <a:extLst>
                <a:ext uri="{FF2B5EF4-FFF2-40B4-BE49-F238E27FC236}">
                  <a16:creationId xmlns:a16="http://schemas.microsoft.com/office/drawing/2014/main" id="{EDFA896E-B72A-89F2-332F-CCF5BA064396}"/>
                </a:ext>
              </a:extLst>
            </p:cNvPr>
            <p:cNvSpPr txBox="1"/>
            <p:nvPr/>
          </p:nvSpPr>
          <p:spPr>
            <a:xfrm>
              <a:off x="3662807" y="1179078"/>
              <a:ext cx="1056701" cy="523220"/>
            </a:xfrm>
            <a:prstGeom prst="rect">
              <a:avLst/>
            </a:prstGeom>
            <a:noFill/>
          </p:spPr>
          <p:txBody>
            <a:bodyPr wrap="none" rtlCol="0">
              <a:noAutofit/>
            </a:bodyPr>
            <a:lstStyle/>
            <a:p>
              <a:pPr algn="ctr">
                <a:defRPr/>
              </a:pPr>
              <a:r>
                <a:rPr lang="en-US" altLang="ja-JP" sz="1050" b="1" spc="225" dirty="0">
                  <a:solidFill>
                    <a:schemeClr val="tx1">
                      <a:lumMod val="75000"/>
                      <a:lumOff val="25000"/>
                    </a:schemeClr>
                  </a:solidFill>
                  <a:latin typeface="Yu Gothic" panose="020B0400000000000000" pitchFamily="34" charset="-128"/>
                  <a:ea typeface="Yu Gothic" panose="020B0400000000000000" pitchFamily="34" charset="-128"/>
                </a:rPr>
                <a:t>ETC</a:t>
              </a:r>
            </a:p>
            <a:p>
              <a:pPr algn="ctr">
                <a:defRPr/>
              </a:pPr>
              <a:r>
                <a:rPr lang="ja-JP" altLang="en-US" sz="1050" b="1" spc="225">
                  <a:solidFill>
                    <a:schemeClr val="tx1">
                      <a:lumMod val="75000"/>
                      <a:lumOff val="25000"/>
                    </a:schemeClr>
                  </a:solidFill>
                  <a:latin typeface="Yu Gothic" panose="020B0400000000000000" pitchFamily="34" charset="-128"/>
                  <a:ea typeface="Yu Gothic" panose="020B0400000000000000" pitchFamily="34" charset="-128"/>
                </a:rPr>
                <a:t>利用実績</a:t>
              </a:r>
            </a:p>
          </p:txBody>
        </p:sp>
        <p:sp>
          <p:nvSpPr>
            <p:cNvPr id="16" name="テキスト ボックス 15">
              <a:extLst>
                <a:ext uri="{FF2B5EF4-FFF2-40B4-BE49-F238E27FC236}">
                  <a16:creationId xmlns:a16="http://schemas.microsoft.com/office/drawing/2014/main" id="{E0E5C0C6-F9A1-A314-0344-E0AB52E80707}"/>
                </a:ext>
              </a:extLst>
            </p:cNvPr>
            <p:cNvSpPr txBox="1"/>
            <p:nvPr/>
          </p:nvSpPr>
          <p:spPr>
            <a:xfrm>
              <a:off x="3228781" y="2440060"/>
              <a:ext cx="1005403" cy="507831"/>
            </a:xfrm>
            <a:prstGeom prst="rect">
              <a:avLst/>
            </a:prstGeom>
            <a:noFill/>
          </p:spPr>
          <p:txBody>
            <a:bodyPr wrap="none" rtlCol="0">
              <a:noAutofit/>
            </a:bodyPr>
            <a:lstStyle/>
            <a:p>
              <a:pPr algn="ctr">
                <a:defRPr/>
              </a:pPr>
              <a:r>
                <a:rPr lang="ja-JP" altLang="en-US" sz="1050" b="1">
                  <a:solidFill>
                    <a:schemeClr val="tx1">
                      <a:lumMod val="75000"/>
                      <a:lumOff val="25000"/>
                    </a:schemeClr>
                  </a:solidFill>
                  <a:latin typeface="Yu Gothic" panose="020B0400000000000000" pitchFamily="34" charset="-128"/>
                  <a:ea typeface="Yu Gothic" panose="020B0400000000000000" pitchFamily="34" charset="-128"/>
                </a:rPr>
                <a:t>デジタコ</a:t>
              </a:r>
              <a:endParaRPr lang="en-US" altLang="ja-JP" sz="1050" b="1" dirty="0">
                <a:solidFill>
                  <a:schemeClr val="tx1">
                    <a:lumMod val="75000"/>
                    <a:lumOff val="25000"/>
                  </a:schemeClr>
                </a:solidFill>
                <a:latin typeface="Yu Gothic" panose="020B0400000000000000" pitchFamily="34" charset="-128"/>
                <a:ea typeface="Yu Gothic" panose="020B0400000000000000" pitchFamily="34" charset="-128"/>
              </a:endParaRPr>
            </a:p>
            <a:p>
              <a:pPr algn="ctr">
                <a:defRPr/>
              </a:pPr>
              <a:r>
                <a:rPr lang="ja-JP" altLang="en-US" sz="1050" b="1">
                  <a:solidFill>
                    <a:schemeClr val="tx1">
                      <a:lumMod val="75000"/>
                      <a:lumOff val="25000"/>
                    </a:schemeClr>
                  </a:solidFill>
                  <a:latin typeface="Yu Gothic" panose="020B0400000000000000" pitchFamily="34" charset="-128"/>
                  <a:ea typeface="Yu Gothic" panose="020B0400000000000000" pitchFamily="34" charset="-128"/>
                </a:rPr>
                <a:t>・運行管理</a:t>
              </a:r>
              <a:endParaRPr lang="ja-JP" altLang="en-US" sz="975" b="1">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17" name="テキスト ボックス 16">
              <a:extLst>
                <a:ext uri="{FF2B5EF4-FFF2-40B4-BE49-F238E27FC236}">
                  <a16:creationId xmlns:a16="http://schemas.microsoft.com/office/drawing/2014/main" id="{5EE79A57-D553-66B5-61B2-FB36D54EBC5A}"/>
                </a:ext>
              </a:extLst>
            </p:cNvPr>
            <p:cNvSpPr txBox="1"/>
            <p:nvPr/>
          </p:nvSpPr>
          <p:spPr>
            <a:xfrm>
              <a:off x="3330784" y="3821929"/>
              <a:ext cx="838691" cy="307777"/>
            </a:xfrm>
            <a:prstGeom prst="rect">
              <a:avLst/>
            </a:prstGeom>
            <a:noFill/>
          </p:spPr>
          <p:txBody>
            <a:bodyPr wrap="none" rtlCol="0">
              <a:noAutofit/>
            </a:bodyPr>
            <a:lstStyle/>
            <a:p>
              <a:r>
                <a:rPr lang="ja-JP" altLang="en-US" sz="1200" b="1" spc="225">
                  <a:solidFill>
                    <a:schemeClr val="tx1">
                      <a:lumMod val="75000"/>
                      <a:lumOff val="25000"/>
                    </a:schemeClr>
                  </a:solidFill>
                  <a:latin typeface="Yu Gothic" panose="020B0400000000000000" pitchFamily="34" charset="-128"/>
                  <a:ea typeface="Yu Gothic" panose="020B0400000000000000" pitchFamily="34" charset="-128"/>
                </a:rPr>
                <a:t>会　計</a:t>
              </a:r>
            </a:p>
          </p:txBody>
        </p:sp>
        <p:sp>
          <p:nvSpPr>
            <p:cNvPr id="18" name="テキスト ボックス 17">
              <a:extLst>
                <a:ext uri="{FF2B5EF4-FFF2-40B4-BE49-F238E27FC236}">
                  <a16:creationId xmlns:a16="http://schemas.microsoft.com/office/drawing/2014/main" id="{333A52D0-FE8B-A767-96BF-877441CA9766}"/>
                </a:ext>
              </a:extLst>
            </p:cNvPr>
            <p:cNvSpPr txBox="1"/>
            <p:nvPr/>
          </p:nvSpPr>
          <p:spPr>
            <a:xfrm>
              <a:off x="3834009" y="5022115"/>
              <a:ext cx="902812" cy="523220"/>
            </a:xfrm>
            <a:prstGeom prst="rect">
              <a:avLst/>
            </a:prstGeom>
            <a:noFill/>
          </p:spPr>
          <p:txBody>
            <a:bodyPr wrap="none" rtlCol="0">
              <a:noAutofit/>
            </a:bodyPr>
            <a:lstStyle/>
            <a:p>
              <a:pPr algn="ctr">
                <a:defRPr/>
              </a:pPr>
              <a:r>
                <a:rPr lang="ja-JP" altLang="en-US" sz="1050" b="1">
                  <a:solidFill>
                    <a:schemeClr val="tx1">
                      <a:lumMod val="75000"/>
                      <a:lumOff val="25000"/>
                    </a:schemeClr>
                  </a:solidFill>
                  <a:latin typeface="Yu Gothic" panose="020B0400000000000000" pitchFamily="34" charset="-128"/>
                  <a:ea typeface="Yu Gothic" panose="020B0400000000000000" pitchFamily="34" charset="-128"/>
                </a:rPr>
                <a:t>人事給与</a:t>
              </a:r>
              <a:endParaRPr lang="en-US" altLang="ja-JP" sz="1050" b="1" dirty="0">
                <a:solidFill>
                  <a:schemeClr val="tx1">
                    <a:lumMod val="75000"/>
                    <a:lumOff val="25000"/>
                  </a:schemeClr>
                </a:solidFill>
                <a:latin typeface="Yu Gothic" panose="020B0400000000000000" pitchFamily="34" charset="-128"/>
                <a:ea typeface="Yu Gothic" panose="020B0400000000000000" pitchFamily="34" charset="-128"/>
              </a:endParaRPr>
            </a:p>
            <a:p>
              <a:pPr algn="ctr">
                <a:defRPr/>
              </a:pPr>
              <a:r>
                <a:rPr lang="en-US" altLang="ja-JP" sz="1050" b="1" spc="225" dirty="0">
                  <a:solidFill>
                    <a:schemeClr val="tx1">
                      <a:lumMod val="75000"/>
                      <a:lumOff val="25000"/>
                    </a:schemeClr>
                  </a:solidFill>
                  <a:latin typeface="Yu Gothic" panose="020B0400000000000000" pitchFamily="34" charset="-128"/>
                  <a:ea typeface="Yu Gothic" panose="020B0400000000000000" pitchFamily="34" charset="-128"/>
                </a:rPr>
                <a:t>(</a:t>
              </a:r>
              <a:r>
                <a:rPr lang="ja-JP" altLang="en-US" sz="1050" b="1" spc="225">
                  <a:solidFill>
                    <a:schemeClr val="tx1">
                      <a:lumMod val="75000"/>
                      <a:lumOff val="25000"/>
                    </a:schemeClr>
                  </a:solidFill>
                  <a:latin typeface="Yu Gothic" panose="020B0400000000000000" pitchFamily="34" charset="-128"/>
                  <a:ea typeface="Yu Gothic" panose="020B0400000000000000" pitchFamily="34" charset="-128"/>
                </a:rPr>
                <a:t>勤怠</a:t>
              </a:r>
              <a:r>
                <a:rPr lang="en-US" altLang="ja-JP" sz="1050" b="1" spc="225" dirty="0">
                  <a:solidFill>
                    <a:schemeClr val="tx1">
                      <a:lumMod val="75000"/>
                      <a:lumOff val="25000"/>
                    </a:schemeClr>
                  </a:solidFill>
                  <a:latin typeface="Yu Gothic" panose="020B0400000000000000" pitchFamily="34" charset="-128"/>
                  <a:ea typeface="Yu Gothic" panose="020B0400000000000000" pitchFamily="34" charset="-128"/>
                </a:rPr>
                <a:t>)</a:t>
              </a:r>
              <a:endParaRPr lang="ja-JP" altLang="en-US" sz="1050" b="1" spc="225">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19" name="テキスト ボックス 26">
              <a:extLst>
                <a:ext uri="{FF2B5EF4-FFF2-40B4-BE49-F238E27FC236}">
                  <a16:creationId xmlns:a16="http://schemas.microsoft.com/office/drawing/2014/main" id="{7821A976-D707-A1BA-6514-1E39FB1FE15F}"/>
                </a:ext>
              </a:extLst>
            </p:cNvPr>
            <p:cNvSpPr txBox="1">
              <a:spLocks noChangeArrowheads="1"/>
            </p:cNvSpPr>
            <p:nvPr/>
          </p:nvSpPr>
          <p:spPr bwMode="auto">
            <a:xfrm>
              <a:off x="6260437" y="1149233"/>
              <a:ext cx="1095375" cy="228600"/>
            </a:xfrm>
            <a:prstGeom prst="rect">
              <a:avLst/>
            </a:prstGeom>
            <a:noFill/>
            <a:ln w="9525">
              <a:noFill/>
              <a:miter lim="800000"/>
              <a:headEnd/>
              <a:tailEnd/>
            </a:ln>
          </p:spPr>
          <p:txBody>
            <a:bodyPr wrap="none" lIns="0" tIns="0" rIns="0" bIns="0"/>
            <a:lstStyle/>
            <a:p>
              <a:pPr algn="ctr">
                <a:defRPr/>
              </a:pPr>
              <a:r>
                <a:rPr lang="ja-JP" altLang="en-US" sz="900" b="1" dirty="0">
                  <a:solidFill>
                    <a:srgbClr val="DF5D29"/>
                  </a:solidFill>
                  <a:latin typeface="Yu Gothic" panose="020B0400000000000000" pitchFamily="34" charset="-128"/>
                  <a:ea typeface="Yu Gothic" panose="020B0400000000000000" pitchFamily="34" charset="-128"/>
                  <a:cs typeface="メイリオ" pitchFamily="50" charset="-128"/>
                </a:rPr>
                <a:t>予定・実績</a:t>
              </a:r>
            </a:p>
          </p:txBody>
        </p:sp>
        <p:sp>
          <p:nvSpPr>
            <p:cNvPr id="20" name="テキスト ボックス 30">
              <a:extLst>
                <a:ext uri="{FF2B5EF4-FFF2-40B4-BE49-F238E27FC236}">
                  <a16:creationId xmlns:a16="http://schemas.microsoft.com/office/drawing/2014/main" id="{9EED4F6F-A89A-9F18-D45A-F5B023C909DF}"/>
                </a:ext>
              </a:extLst>
            </p:cNvPr>
            <p:cNvSpPr txBox="1">
              <a:spLocks noChangeArrowheads="1"/>
            </p:cNvSpPr>
            <p:nvPr/>
          </p:nvSpPr>
          <p:spPr bwMode="auto">
            <a:xfrm>
              <a:off x="6351241" y="4894686"/>
              <a:ext cx="806450" cy="451850"/>
            </a:xfrm>
            <a:prstGeom prst="rect">
              <a:avLst/>
            </a:prstGeom>
            <a:noFill/>
            <a:ln w="9525">
              <a:noFill/>
              <a:miter lim="800000"/>
              <a:headEnd/>
              <a:tailEnd/>
            </a:ln>
          </p:spPr>
          <p:txBody>
            <a:bodyPr wrap="none" lIns="0" tIns="0" rIns="0" bIns="0"/>
            <a:lstStyle/>
            <a:p>
              <a:pPr algn="ctr">
                <a:defRPr/>
              </a:pPr>
              <a:r>
                <a:rPr lang="ja-JP" altLang="en-US" sz="900" b="1">
                  <a:solidFill>
                    <a:srgbClr val="E05329"/>
                  </a:solidFill>
                  <a:latin typeface="Yu Gothic" panose="020B0400000000000000" pitchFamily="34" charset="-128"/>
                  <a:ea typeface="Yu Gothic" panose="020B0400000000000000" pitchFamily="34" charset="-128"/>
                  <a:cs typeface="メイリオ" pitchFamily="50" charset="-128"/>
                </a:rPr>
                <a:t>予定</a:t>
              </a:r>
              <a:endParaRPr lang="en-US" altLang="ja-JP" sz="900" b="1" dirty="0">
                <a:solidFill>
                  <a:srgbClr val="E05329"/>
                </a:solidFill>
                <a:latin typeface="Yu Gothic" panose="020B0400000000000000" pitchFamily="34" charset="-128"/>
                <a:ea typeface="Yu Gothic" panose="020B0400000000000000" pitchFamily="34" charset="-128"/>
                <a:cs typeface="メイリオ" pitchFamily="50" charset="-128"/>
              </a:endParaRPr>
            </a:p>
            <a:p>
              <a:pPr algn="ctr">
                <a:defRPr/>
              </a:pPr>
              <a:r>
                <a:rPr lang="ja-JP" altLang="en-US" sz="900" b="1">
                  <a:solidFill>
                    <a:srgbClr val="E05329"/>
                  </a:solidFill>
                  <a:latin typeface="Yu Gothic" panose="020B0400000000000000" pitchFamily="34" charset="-128"/>
                  <a:ea typeface="Yu Gothic" panose="020B0400000000000000" pitchFamily="34" charset="-128"/>
                  <a:cs typeface="メイリオ" pitchFamily="50" charset="-128"/>
                </a:rPr>
                <a:t>・実績</a:t>
              </a:r>
              <a:endParaRPr lang="ja-JP" altLang="en-US" sz="900" b="1" dirty="0">
                <a:solidFill>
                  <a:srgbClr val="E05329"/>
                </a:solidFill>
                <a:latin typeface="Yu Gothic" panose="020B0400000000000000" pitchFamily="34" charset="-128"/>
                <a:ea typeface="Yu Gothic" panose="020B0400000000000000" pitchFamily="34" charset="-128"/>
                <a:cs typeface="メイリオ" pitchFamily="50" charset="-128"/>
              </a:endParaRPr>
            </a:p>
          </p:txBody>
        </p:sp>
        <p:sp>
          <p:nvSpPr>
            <p:cNvPr id="21" name="テキスト ボックス 31">
              <a:extLst>
                <a:ext uri="{FF2B5EF4-FFF2-40B4-BE49-F238E27FC236}">
                  <a16:creationId xmlns:a16="http://schemas.microsoft.com/office/drawing/2014/main" id="{A4637087-A7A7-F973-9CB2-D90BDC163C08}"/>
                </a:ext>
              </a:extLst>
            </p:cNvPr>
            <p:cNvSpPr txBox="1">
              <a:spLocks noChangeArrowheads="1"/>
            </p:cNvSpPr>
            <p:nvPr/>
          </p:nvSpPr>
          <p:spPr bwMode="auto">
            <a:xfrm>
              <a:off x="7210428" y="3609186"/>
              <a:ext cx="630859" cy="488851"/>
            </a:xfrm>
            <a:prstGeom prst="rect">
              <a:avLst/>
            </a:prstGeom>
            <a:noFill/>
            <a:ln w="9525">
              <a:noFill/>
              <a:miter lim="800000"/>
              <a:headEnd/>
              <a:tailEnd/>
            </a:ln>
          </p:spPr>
          <p:txBody>
            <a:bodyPr wrap="none" lIns="0" tIns="0" rIns="0" bIns="0"/>
            <a:lstStyle/>
            <a:p>
              <a:pPr algn="ctr">
                <a:defRPr/>
              </a:pPr>
              <a:r>
                <a:rPr lang="ja-JP" altLang="en-US" sz="900" b="1">
                  <a:solidFill>
                    <a:srgbClr val="DF5D29"/>
                  </a:solidFill>
                  <a:latin typeface="Yu Gothic" panose="020B0400000000000000" pitchFamily="34" charset="-128"/>
                  <a:ea typeface="Yu Gothic" panose="020B0400000000000000" pitchFamily="34" charset="-128"/>
                  <a:cs typeface="メイリオ" pitchFamily="50" charset="-128"/>
                </a:rPr>
                <a:t>マスタ</a:t>
              </a:r>
              <a:endParaRPr lang="en-US" altLang="ja-JP" sz="900" b="1" dirty="0">
                <a:solidFill>
                  <a:srgbClr val="DF5D29"/>
                </a:solidFill>
                <a:latin typeface="Yu Gothic" panose="020B0400000000000000" pitchFamily="34" charset="-128"/>
                <a:ea typeface="Yu Gothic" panose="020B0400000000000000" pitchFamily="34" charset="-128"/>
                <a:cs typeface="メイリオ" pitchFamily="50" charset="-128"/>
              </a:endParaRPr>
            </a:p>
            <a:p>
              <a:pPr algn="ctr">
                <a:defRPr/>
              </a:pPr>
              <a:r>
                <a:rPr lang="ja-JP" altLang="en-US" sz="900" b="1">
                  <a:solidFill>
                    <a:srgbClr val="DF5D29"/>
                  </a:solidFill>
                  <a:latin typeface="Yu Gothic" panose="020B0400000000000000" pitchFamily="34" charset="-128"/>
                  <a:ea typeface="Yu Gothic" panose="020B0400000000000000" pitchFamily="34" charset="-128"/>
                  <a:cs typeface="メイリオ" pitchFamily="50" charset="-128"/>
                </a:rPr>
                <a:t>・計画</a:t>
              </a:r>
              <a:endParaRPr lang="ja-JP" altLang="en-US" sz="900" b="1" dirty="0">
                <a:solidFill>
                  <a:srgbClr val="DF5D29"/>
                </a:solidFill>
                <a:latin typeface="Yu Gothic" panose="020B0400000000000000" pitchFamily="34" charset="-128"/>
                <a:ea typeface="Yu Gothic" panose="020B0400000000000000" pitchFamily="34" charset="-128"/>
                <a:cs typeface="メイリオ" pitchFamily="50" charset="-128"/>
              </a:endParaRPr>
            </a:p>
          </p:txBody>
        </p:sp>
        <p:sp>
          <p:nvSpPr>
            <p:cNvPr id="22" name="テキスト ボックス 32">
              <a:extLst>
                <a:ext uri="{FF2B5EF4-FFF2-40B4-BE49-F238E27FC236}">
                  <a16:creationId xmlns:a16="http://schemas.microsoft.com/office/drawing/2014/main" id="{9A77E0AD-650B-59BF-FCEE-0B035EA2251D}"/>
                </a:ext>
              </a:extLst>
            </p:cNvPr>
            <p:cNvSpPr txBox="1">
              <a:spLocks noChangeArrowheads="1"/>
            </p:cNvSpPr>
            <p:nvPr/>
          </p:nvSpPr>
          <p:spPr bwMode="auto">
            <a:xfrm>
              <a:off x="7016837" y="2486792"/>
              <a:ext cx="806450" cy="228600"/>
            </a:xfrm>
            <a:prstGeom prst="rect">
              <a:avLst/>
            </a:prstGeom>
            <a:noFill/>
            <a:ln w="9525">
              <a:noFill/>
              <a:miter lim="800000"/>
              <a:headEnd/>
              <a:tailEnd/>
            </a:ln>
          </p:spPr>
          <p:txBody>
            <a:bodyPr wrap="none" lIns="0" tIns="0" rIns="0" bIns="0"/>
            <a:lstStyle/>
            <a:p>
              <a:pPr algn="ctr">
                <a:defRPr/>
              </a:pPr>
              <a:r>
                <a:rPr lang="ja-JP" altLang="en-US" sz="900" b="1" dirty="0">
                  <a:solidFill>
                    <a:srgbClr val="0070C0"/>
                  </a:solidFill>
                  <a:latin typeface="Yu Gothic" panose="020B0400000000000000" pitchFamily="34" charset="-128"/>
                  <a:ea typeface="Yu Gothic" panose="020B0400000000000000" pitchFamily="34" charset="-128"/>
                  <a:cs typeface="メイリオ" pitchFamily="50" charset="-128"/>
                </a:rPr>
                <a:t>実績</a:t>
              </a:r>
            </a:p>
          </p:txBody>
        </p:sp>
        <p:sp>
          <p:nvSpPr>
            <p:cNvPr id="23" name="テキスト ボックス 25">
              <a:extLst>
                <a:ext uri="{FF2B5EF4-FFF2-40B4-BE49-F238E27FC236}">
                  <a16:creationId xmlns:a16="http://schemas.microsoft.com/office/drawing/2014/main" id="{27CC351E-FD3A-07BE-98D4-508E51799810}"/>
                </a:ext>
              </a:extLst>
            </p:cNvPr>
            <p:cNvSpPr txBox="1">
              <a:spLocks noChangeArrowheads="1"/>
            </p:cNvSpPr>
            <p:nvPr/>
          </p:nvSpPr>
          <p:spPr bwMode="auto">
            <a:xfrm>
              <a:off x="5148331" y="1149233"/>
              <a:ext cx="806450" cy="228600"/>
            </a:xfrm>
            <a:prstGeom prst="rect">
              <a:avLst/>
            </a:prstGeom>
            <a:noFill/>
            <a:ln w="9525">
              <a:noFill/>
              <a:miter lim="800000"/>
              <a:headEnd/>
              <a:tailEnd/>
            </a:ln>
          </p:spPr>
          <p:txBody>
            <a:bodyPr wrap="none" lIns="0" tIns="0" rIns="0" bIns="0"/>
            <a:lstStyle/>
            <a:p>
              <a:pPr algn="ctr">
                <a:defRPr/>
              </a:pPr>
              <a:r>
                <a:rPr lang="ja-JP" altLang="en-US" sz="900" b="1" dirty="0">
                  <a:solidFill>
                    <a:srgbClr val="0070C0"/>
                  </a:solidFill>
                  <a:latin typeface="Yu Gothic" panose="020B0400000000000000" pitchFamily="34" charset="-128"/>
                  <a:ea typeface="Yu Gothic" panose="020B0400000000000000" pitchFamily="34" charset="-128"/>
                  <a:cs typeface="メイリオ" pitchFamily="50" charset="-128"/>
                </a:rPr>
                <a:t>実績</a:t>
              </a:r>
            </a:p>
          </p:txBody>
        </p:sp>
        <p:sp>
          <p:nvSpPr>
            <p:cNvPr id="24" name="テキスト ボックス 27">
              <a:extLst>
                <a:ext uri="{FF2B5EF4-FFF2-40B4-BE49-F238E27FC236}">
                  <a16:creationId xmlns:a16="http://schemas.microsoft.com/office/drawing/2014/main" id="{5105809F-18AD-265B-280D-E7AC4A235E71}"/>
                </a:ext>
              </a:extLst>
            </p:cNvPr>
            <p:cNvSpPr txBox="1">
              <a:spLocks noChangeArrowheads="1"/>
            </p:cNvSpPr>
            <p:nvPr/>
          </p:nvSpPr>
          <p:spPr bwMode="auto">
            <a:xfrm>
              <a:off x="4202667" y="2472505"/>
              <a:ext cx="1087437" cy="257175"/>
            </a:xfrm>
            <a:prstGeom prst="rect">
              <a:avLst/>
            </a:prstGeom>
            <a:noFill/>
            <a:ln w="9525">
              <a:noFill/>
              <a:miter lim="800000"/>
              <a:headEnd/>
              <a:tailEnd/>
            </a:ln>
          </p:spPr>
          <p:txBody>
            <a:bodyPr wrap="none" lIns="0" tIns="0" rIns="0" bIns="0"/>
            <a:lstStyle/>
            <a:p>
              <a:pPr algn="ctr">
                <a:defRPr/>
              </a:pPr>
              <a:r>
                <a:rPr lang="ja-JP" altLang="en-US" sz="900" b="1" dirty="0">
                  <a:solidFill>
                    <a:srgbClr val="DF5D29"/>
                  </a:solidFill>
                  <a:latin typeface="Yu Gothic" panose="020B0400000000000000" pitchFamily="34" charset="-128"/>
                  <a:ea typeface="Yu Gothic" panose="020B0400000000000000" pitchFamily="34" charset="-128"/>
                  <a:cs typeface="メイリオ" pitchFamily="50" charset="-128"/>
                </a:rPr>
                <a:t>予定・実績</a:t>
              </a:r>
            </a:p>
          </p:txBody>
        </p:sp>
        <p:sp>
          <p:nvSpPr>
            <p:cNvPr id="25" name="テキスト ボックス 28">
              <a:extLst>
                <a:ext uri="{FF2B5EF4-FFF2-40B4-BE49-F238E27FC236}">
                  <a16:creationId xmlns:a16="http://schemas.microsoft.com/office/drawing/2014/main" id="{FDB74352-08C6-C6B2-57A7-9EB81E4343DD}"/>
                </a:ext>
              </a:extLst>
            </p:cNvPr>
            <p:cNvSpPr txBox="1">
              <a:spLocks noChangeArrowheads="1"/>
            </p:cNvSpPr>
            <p:nvPr/>
          </p:nvSpPr>
          <p:spPr bwMode="auto">
            <a:xfrm>
              <a:off x="4302092" y="3781149"/>
              <a:ext cx="806450" cy="228600"/>
            </a:xfrm>
            <a:prstGeom prst="rect">
              <a:avLst/>
            </a:prstGeom>
            <a:noFill/>
            <a:ln w="9525">
              <a:noFill/>
              <a:miter lim="800000"/>
              <a:headEnd/>
              <a:tailEnd/>
            </a:ln>
          </p:spPr>
          <p:txBody>
            <a:bodyPr wrap="none" lIns="0" tIns="0" rIns="0" bIns="0"/>
            <a:lstStyle/>
            <a:p>
              <a:pPr algn="ctr">
                <a:defRPr/>
              </a:pPr>
              <a:r>
                <a:rPr lang="ja-JP" altLang="en-US" sz="900" b="1" dirty="0">
                  <a:solidFill>
                    <a:srgbClr val="86B740"/>
                  </a:solidFill>
                  <a:latin typeface="Yu Gothic" panose="020B0400000000000000" pitchFamily="34" charset="-128"/>
                  <a:ea typeface="Yu Gothic" panose="020B0400000000000000" pitchFamily="34" charset="-128"/>
                  <a:cs typeface="メイリオ" pitchFamily="50" charset="-128"/>
                </a:rPr>
                <a:t>実績</a:t>
              </a:r>
            </a:p>
          </p:txBody>
        </p:sp>
        <p:sp>
          <p:nvSpPr>
            <p:cNvPr id="26" name="テキスト ボックス 29">
              <a:extLst>
                <a:ext uri="{FF2B5EF4-FFF2-40B4-BE49-F238E27FC236}">
                  <a16:creationId xmlns:a16="http://schemas.microsoft.com/office/drawing/2014/main" id="{9AF758AE-A869-E085-1558-CB6632228FF7}"/>
                </a:ext>
              </a:extLst>
            </p:cNvPr>
            <p:cNvSpPr txBox="1">
              <a:spLocks noChangeArrowheads="1"/>
            </p:cNvSpPr>
            <p:nvPr/>
          </p:nvSpPr>
          <p:spPr bwMode="auto">
            <a:xfrm>
              <a:off x="5103439" y="4884067"/>
              <a:ext cx="606958" cy="451850"/>
            </a:xfrm>
            <a:prstGeom prst="rect">
              <a:avLst/>
            </a:prstGeom>
            <a:noFill/>
            <a:ln w="9525">
              <a:noFill/>
              <a:miter lim="800000"/>
              <a:headEnd/>
              <a:tailEnd/>
            </a:ln>
          </p:spPr>
          <p:txBody>
            <a:bodyPr wrap="none" lIns="0" tIns="0" rIns="0" bIns="0"/>
            <a:lstStyle/>
            <a:p>
              <a:pPr algn="ctr">
                <a:defRPr/>
              </a:pPr>
              <a:r>
                <a:rPr lang="ja-JP" altLang="en-US" sz="900" b="1" dirty="0">
                  <a:solidFill>
                    <a:srgbClr val="DF5D29"/>
                  </a:solidFill>
                  <a:latin typeface="Yu Gothic" panose="020B0400000000000000" pitchFamily="34" charset="-128"/>
                  <a:ea typeface="Yu Gothic" panose="020B0400000000000000" pitchFamily="34" charset="-128"/>
                  <a:cs typeface="メイリオ" pitchFamily="50" charset="-128"/>
                </a:rPr>
                <a:t>マスタ</a:t>
              </a:r>
              <a:endParaRPr lang="en-US" altLang="ja-JP" sz="900" b="1" dirty="0">
                <a:solidFill>
                  <a:srgbClr val="DF5D29"/>
                </a:solidFill>
                <a:latin typeface="Yu Gothic" panose="020B0400000000000000" pitchFamily="34" charset="-128"/>
                <a:ea typeface="Yu Gothic" panose="020B0400000000000000" pitchFamily="34" charset="-128"/>
                <a:cs typeface="メイリオ" pitchFamily="50" charset="-128"/>
              </a:endParaRPr>
            </a:p>
            <a:p>
              <a:pPr algn="ctr">
                <a:defRPr/>
              </a:pPr>
              <a:r>
                <a:rPr lang="ja-JP" altLang="en-US" sz="900" b="1" dirty="0">
                  <a:solidFill>
                    <a:srgbClr val="DF5D29"/>
                  </a:solidFill>
                  <a:latin typeface="Yu Gothic" panose="020B0400000000000000" pitchFamily="34" charset="-128"/>
                  <a:ea typeface="Yu Gothic" panose="020B0400000000000000" pitchFamily="34" charset="-128"/>
                  <a:cs typeface="メイリオ" pitchFamily="50" charset="-128"/>
                </a:rPr>
                <a:t>・実績</a:t>
              </a:r>
            </a:p>
          </p:txBody>
        </p:sp>
        <p:pic>
          <p:nvPicPr>
            <p:cNvPr id="27" name="図 26">
              <a:extLst>
                <a:ext uri="{FF2B5EF4-FFF2-40B4-BE49-F238E27FC236}">
                  <a16:creationId xmlns:a16="http://schemas.microsoft.com/office/drawing/2014/main" id="{0456319F-FAE9-A4BB-EA35-637389B0E6DC}"/>
                </a:ext>
              </a:extLst>
            </p:cNvPr>
            <p:cNvPicPr>
              <a:picLocks noChangeAspect="1"/>
            </p:cNvPicPr>
            <p:nvPr/>
          </p:nvPicPr>
          <p:blipFill>
            <a:blip r:embed="rId4"/>
            <a:stretch>
              <a:fillRect/>
            </a:stretch>
          </p:blipFill>
          <p:spPr>
            <a:xfrm>
              <a:off x="3035598" y="1150850"/>
              <a:ext cx="423430" cy="583084"/>
            </a:xfrm>
            <a:prstGeom prst="rect">
              <a:avLst/>
            </a:prstGeom>
          </p:spPr>
        </p:pic>
        <p:pic>
          <p:nvPicPr>
            <p:cNvPr id="28" name="図 27">
              <a:extLst>
                <a:ext uri="{FF2B5EF4-FFF2-40B4-BE49-F238E27FC236}">
                  <a16:creationId xmlns:a16="http://schemas.microsoft.com/office/drawing/2014/main" id="{2497541A-CC45-EB50-5D9D-DE6A0CB4477D}"/>
                </a:ext>
              </a:extLst>
            </p:cNvPr>
            <p:cNvPicPr>
              <a:picLocks noChangeAspect="1"/>
            </p:cNvPicPr>
            <p:nvPr/>
          </p:nvPicPr>
          <p:blipFill>
            <a:blip r:embed="rId5"/>
            <a:stretch>
              <a:fillRect/>
            </a:stretch>
          </p:blipFill>
          <p:spPr>
            <a:xfrm>
              <a:off x="9026795" y="2436404"/>
              <a:ext cx="793198" cy="528798"/>
            </a:xfrm>
            <a:prstGeom prst="rect">
              <a:avLst/>
            </a:prstGeom>
          </p:spPr>
        </p:pic>
        <p:pic>
          <p:nvPicPr>
            <p:cNvPr id="29" name="図 28">
              <a:extLst>
                <a:ext uri="{FF2B5EF4-FFF2-40B4-BE49-F238E27FC236}">
                  <a16:creationId xmlns:a16="http://schemas.microsoft.com/office/drawing/2014/main" id="{116E10ED-96F1-986F-D23E-D2380292973F}"/>
                </a:ext>
              </a:extLst>
            </p:cNvPr>
            <p:cNvPicPr>
              <a:picLocks noChangeAspect="1"/>
            </p:cNvPicPr>
            <p:nvPr/>
          </p:nvPicPr>
          <p:blipFill>
            <a:blip r:embed="rId6"/>
            <a:stretch>
              <a:fillRect/>
            </a:stretch>
          </p:blipFill>
          <p:spPr>
            <a:xfrm>
              <a:off x="2456699" y="3754368"/>
              <a:ext cx="494933" cy="448115"/>
            </a:xfrm>
            <a:prstGeom prst="rect">
              <a:avLst/>
            </a:prstGeom>
          </p:spPr>
        </p:pic>
        <p:pic>
          <p:nvPicPr>
            <p:cNvPr id="30" name="図 29">
              <a:extLst>
                <a:ext uri="{FF2B5EF4-FFF2-40B4-BE49-F238E27FC236}">
                  <a16:creationId xmlns:a16="http://schemas.microsoft.com/office/drawing/2014/main" id="{3DFA9C38-4557-FAB9-04FA-7570BFA6F96F}"/>
                </a:ext>
              </a:extLst>
            </p:cNvPr>
            <p:cNvPicPr>
              <a:picLocks noChangeAspect="1"/>
            </p:cNvPicPr>
            <p:nvPr/>
          </p:nvPicPr>
          <p:blipFill>
            <a:blip r:embed="rId7"/>
            <a:stretch>
              <a:fillRect/>
            </a:stretch>
          </p:blipFill>
          <p:spPr>
            <a:xfrm>
              <a:off x="8490831" y="1147697"/>
              <a:ext cx="740368" cy="508688"/>
            </a:xfrm>
            <a:prstGeom prst="rect">
              <a:avLst/>
            </a:prstGeom>
          </p:spPr>
        </p:pic>
        <p:pic>
          <p:nvPicPr>
            <p:cNvPr id="31" name="図 30">
              <a:extLst>
                <a:ext uri="{FF2B5EF4-FFF2-40B4-BE49-F238E27FC236}">
                  <a16:creationId xmlns:a16="http://schemas.microsoft.com/office/drawing/2014/main" id="{21FE11D0-FBA4-443D-F6E3-056368D26603}"/>
                </a:ext>
              </a:extLst>
            </p:cNvPr>
            <p:cNvPicPr>
              <a:picLocks noChangeAspect="1"/>
            </p:cNvPicPr>
            <p:nvPr/>
          </p:nvPicPr>
          <p:blipFill>
            <a:blip r:embed="rId8"/>
            <a:stretch>
              <a:fillRect/>
            </a:stretch>
          </p:blipFill>
          <p:spPr>
            <a:xfrm>
              <a:off x="3019971" y="4938108"/>
              <a:ext cx="606959" cy="584311"/>
            </a:xfrm>
            <a:prstGeom prst="rect">
              <a:avLst/>
            </a:prstGeom>
          </p:spPr>
        </p:pic>
        <p:pic>
          <p:nvPicPr>
            <p:cNvPr id="32" name="Picture 6" descr="P:\R-Kaneko\CMP - 運輸・デジタコ\USER-トラックス\logo\DriveDoor_logo.png">
              <a:extLst>
                <a:ext uri="{FF2B5EF4-FFF2-40B4-BE49-F238E27FC236}">
                  <a16:creationId xmlns:a16="http://schemas.microsoft.com/office/drawing/2014/main" id="{9B6C8249-E694-2883-7705-A5AB7E0DA73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10427" y="3347925"/>
              <a:ext cx="1318043" cy="37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図 32">
              <a:extLst>
                <a:ext uri="{FF2B5EF4-FFF2-40B4-BE49-F238E27FC236}">
                  <a16:creationId xmlns:a16="http://schemas.microsoft.com/office/drawing/2014/main" id="{A2C8893A-D25B-A10C-8F0F-550172E08162}"/>
                </a:ext>
              </a:extLst>
            </p:cNvPr>
            <p:cNvPicPr>
              <a:picLocks noChangeAspect="1"/>
            </p:cNvPicPr>
            <p:nvPr/>
          </p:nvPicPr>
          <p:blipFill>
            <a:blip r:embed="rId10"/>
            <a:stretch>
              <a:fillRect/>
            </a:stretch>
          </p:blipFill>
          <p:spPr>
            <a:xfrm>
              <a:off x="8935847" y="3764379"/>
              <a:ext cx="806126" cy="560783"/>
            </a:xfrm>
            <a:prstGeom prst="rect">
              <a:avLst/>
            </a:prstGeom>
          </p:spPr>
        </p:pic>
        <p:pic>
          <p:nvPicPr>
            <p:cNvPr id="34" name="図 33">
              <a:extLst>
                <a:ext uri="{FF2B5EF4-FFF2-40B4-BE49-F238E27FC236}">
                  <a16:creationId xmlns:a16="http://schemas.microsoft.com/office/drawing/2014/main" id="{D0BEC876-9248-90EF-3B9B-33BE1074B0DD}"/>
                </a:ext>
              </a:extLst>
            </p:cNvPr>
            <p:cNvPicPr>
              <a:picLocks noChangeAspect="1"/>
            </p:cNvPicPr>
            <p:nvPr/>
          </p:nvPicPr>
          <p:blipFill>
            <a:blip r:embed="rId11"/>
            <a:stretch>
              <a:fillRect/>
            </a:stretch>
          </p:blipFill>
          <p:spPr>
            <a:xfrm>
              <a:off x="8653465" y="4971314"/>
              <a:ext cx="428548" cy="619485"/>
            </a:xfrm>
            <a:prstGeom prst="rect">
              <a:avLst/>
            </a:prstGeom>
          </p:spPr>
        </p:pic>
        <p:pic>
          <p:nvPicPr>
            <p:cNvPr id="35" name="図 34">
              <a:extLst>
                <a:ext uri="{FF2B5EF4-FFF2-40B4-BE49-F238E27FC236}">
                  <a16:creationId xmlns:a16="http://schemas.microsoft.com/office/drawing/2014/main" id="{1C66065C-DDB5-E77B-D13B-C44117DED585}"/>
                </a:ext>
              </a:extLst>
            </p:cNvPr>
            <p:cNvPicPr>
              <a:picLocks noChangeAspect="1"/>
            </p:cNvPicPr>
            <p:nvPr/>
          </p:nvPicPr>
          <p:blipFill>
            <a:blip r:embed="rId12"/>
            <a:stretch>
              <a:fillRect/>
            </a:stretch>
          </p:blipFill>
          <p:spPr>
            <a:xfrm>
              <a:off x="2456699" y="2487615"/>
              <a:ext cx="825117" cy="451850"/>
            </a:xfrm>
            <a:prstGeom prst="rect">
              <a:avLst/>
            </a:prstGeom>
          </p:spPr>
        </p:pic>
      </p:grpSp>
      <p:sp>
        <p:nvSpPr>
          <p:cNvPr id="36" name="テキスト ボックス 35">
            <a:extLst>
              <a:ext uri="{FF2B5EF4-FFF2-40B4-BE49-F238E27FC236}">
                <a16:creationId xmlns:a16="http://schemas.microsoft.com/office/drawing/2014/main" id="{88C4B3FE-6302-8039-0541-A4478CAD58B0}"/>
              </a:ext>
            </a:extLst>
          </p:cNvPr>
          <p:cNvSpPr txBox="1"/>
          <p:nvPr/>
        </p:nvSpPr>
        <p:spPr>
          <a:xfrm>
            <a:off x="-10568" y="5870973"/>
            <a:ext cx="9144000" cy="530915"/>
          </a:xfrm>
          <a:prstGeom prst="rect">
            <a:avLst/>
          </a:prstGeom>
          <a:noFill/>
        </p:spPr>
        <p:txBody>
          <a:bodyPr wrap="square" rtlCol="0">
            <a:spAutoFit/>
          </a:bodyPr>
          <a:lstStyle/>
          <a:p>
            <a:pPr algn="ctr">
              <a:lnSpc>
                <a:spcPct val="150000"/>
              </a:lnSpc>
            </a:pP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他システムとのデータ連携により</a:t>
            </a:r>
            <a:r>
              <a:rPr lang="ja-JP" altLang="en-US" sz="2100" b="1" dirty="0">
                <a:solidFill>
                  <a:srgbClr val="E05329"/>
                </a:solidFill>
                <a:latin typeface="Yu Gothic" panose="020B0400000000000000" pitchFamily="34" charset="-128"/>
                <a:ea typeface="Yu Gothic" panose="020B0400000000000000" pitchFamily="34" charset="-128"/>
              </a:rPr>
              <a:t>効率化、最適化</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を実現可能です</a:t>
            </a:r>
          </a:p>
        </p:txBody>
      </p:sp>
      <p:sp>
        <p:nvSpPr>
          <p:cNvPr id="37" name="テキスト ボックス 36">
            <a:extLst>
              <a:ext uri="{FF2B5EF4-FFF2-40B4-BE49-F238E27FC236}">
                <a16:creationId xmlns:a16="http://schemas.microsoft.com/office/drawing/2014/main" id="{F98A71C2-291E-816F-FF64-2602E80CCA2D}"/>
              </a:ext>
            </a:extLst>
          </p:cNvPr>
          <p:cNvSpPr txBox="1"/>
          <p:nvPr/>
        </p:nvSpPr>
        <p:spPr>
          <a:xfrm>
            <a:off x="0" y="5573684"/>
            <a:ext cx="9144000" cy="405560"/>
          </a:xfrm>
          <a:prstGeom prst="rect">
            <a:avLst/>
          </a:prstGeom>
          <a:noFill/>
        </p:spPr>
        <p:txBody>
          <a:bodyPr wrap="square" rtlCol="0">
            <a:spAutoFit/>
          </a:bodyPr>
          <a:lstStyle/>
          <a:p>
            <a:pPr algn="ctr">
              <a:lnSpc>
                <a:spcPct val="150000"/>
              </a:lnSpc>
            </a:pP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連携はデータ取込、ファイル監視、</a:t>
            </a:r>
            <a:r>
              <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rPr>
              <a:t>DB</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連携、</a:t>
            </a:r>
            <a:r>
              <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rPr>
              <a:t>API</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連携等の対応が可能</a:t>
            </a:r>
          </a:p>
        </p:txBody>
      </p:sp>
    </p:spTree>
    <p:extLst>
      <p:ext uri="{BB962C8B-B14F-4D97-AF65-F5344CB8AC3E}">
        <p14:creationId xmlns:p14="http://schemas.microsoft.com/office/powerpoint/2010/main" val="2830911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11</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a:t>
            </a:r>
            <a:r>
              <a:rPr lang="en-US" altLang="ja-JP" dirty="0"/>
              <a:t>POINT.3</a:t>
            </a:r>
            <a:r>
              <a:rPr lang="ja-JP" altLang="en-US" dirty="0"/>
              <a:t>）</a:t>
            </a:r>
          </a:p>
        </p:txBody>
      </p:sp>
      <p:sp>
        <p:nvSpPr>
          <p:cNvPr id="55" name="タイトル 1">
            <a:extLst>
              <a:ext uri="{FF2B5EF4-FFF2-40B4-BE49-F238E27FC236}">
                <a16:creationId xmlns:a16="http://schemas.microsoft.com/office/drawing/2014/main" id="{ABE90143-D2F9-6B1B-1E46-0A46F19CDB00}"/>
              </a:ext>
            </a:extLst>
          </p:cNvPr>
          <p:cNvSpPr>
            <a:spLocks noGrp="1"/>
          </p:cNvSpPr>
          <p:nvPr>
            <p:ph type="title"/>
          </p:nvPr>
        </p:nvSpPr>
        <p:spPr>
          <a:xfrm>
            <a:off x="257453" y="596559"/>
            <a:ext cx="6312408" cy="384492"/>
          </a:xfrm>
        </p:spPr>
        <p:txBody>
          <a:bodyPr>
            <a:normAutofit/>
          </a:bodyPr>
          <a:lstStyle/>
          <a:p>
            <a:r>
              <a:rPr lang="en-US" altLang="ja-JP" sz="1800" dirty="0">
                <a:solidFill>
                  <a:schemeClr val="accent3">
                    <a:lumMod val="60000"/>
                    <a:lumOff val="40000"/>
                  </a:schemeClr>
                </a:solidFill>
              </a:rPr>
              <a:t>POINT 3. </a:t>
            </a:r>
            <a:r>
              <a:rPr lang="ja-JP" altLang="en-US" sz="1800" dirty="0"/>
              <a:t>外部システムとのシームレスなＩ／Ｆの構築例</a:t>
            </a:r>
            <a:endParaRPr kumimoji="1" lang="ja-JP" altLang="en-US" sz="1800" dirty="0"/>
          </a:p>
        </p:txBody>
      </p:sp>
      <p:grpSp>
        <p:nvGrpSpPr>
          <p:cNvPr id="38" name="グループ化 37">
            <a:extLst>
              <a:ext uri="{FF2B5EF4-FFF2-40B4-BE49-F238E27FC236}">
                <a16:creationId xmlns:a16="http://schemas.microsoft.com/office/drawing/2014/main" id="{6F23EB07-D5BC-8E87-0F1F-0C5D750294E9}"/>
              </a:ext>
            </a:extLst>
          </p:cNvPr>
          <p:cNvGrpSpPr/>
          <p:nvPr/>
        </p:nvGrpSpPr>
        <p:grpSpPr>
          <a:xfrm>
            <a:off x="831906" y="3939299"/>
            <a:ext cx="7421782" cy="839217"/>
            <a:chOff x="1109207" y="4287198"/>
            <a:chExt cx="9895709" cy="1118956"/>
          </a:xfrm>
        </p:grpSpPr>
        <p:sp>
          <p:nvSpPr>
            <p:cNvPr id="39" name="テキスト ボックス 226">
              <a:extLst>
                <a:ext uri="{FF2B5EF4-FFF2-40B4-BE49-F238E27FC236}">
                  <a16:creationId xmlns:a16="http://schemas.microsoft.com/office/drawing/2014/main" id="{14697621-449E-F9B3-3779-EC346718DF45}"/>
                </a:ext>
              </a:extLst>
            </p:cNvPr>
            <p:cNvSpPr txBox="1">
              <a:spLocks noChangeArrowheads="1"/>
            </p:cNvSpPr>
            <p:nvPr/>
          </p:nvSpPr>
          <p:spPr bwMode="gray">
            <a:xfrm>
              <a:off x="6822181" y="4938307"/>
              <a:ext cx="2571077" cy="28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l"/>
              <a:r>
                <a:rPr lang="ja-JP" altLang="en-US" sz="788" b="1" dirty="0">
                  <a:solidFill>
                    <a:srgbClr val="436572"/>
                  </a:solidFill>
                  <a:latin typeface="Yu Gothic" panose="020B0400000000000000" pitchFamily="34" charset="-128"/>
                  <a:ea typeface="Yu Gothic" panose="020B0400000000000000" pitchFamily="34" charset="-128"/>
                  <a:cs typeface="メイリオ" pitchFamily="50" charset="-128"/>
                </a:rPr>
                <a:t>乗務員分の労務情報・手当情報を連携</a:t>
              </a:r>
              <a:endParaRPr lang="en-US" altLang="ja-JP" sz="788" b="1" dirty="0">
                <a:solidFill>
                  <a:srgbClr val="436572"/>
                </a:solidFill>
                <a:latin typeface="Yu Gothic" panose="020B0400000000000000" pitchFamily="34" charset="-128"/>
                <a:ea typeface="Yu Gothic" panose="020B0400000000000000" pitchFamily="34" charset="-128"/>
                <a:cs typeface="メイリオ" pitchFamily="50" charset="-128"/>
              </a:endParaRPr>
            </a:p>
          </p:txBody>
        </p:sp>
        <p:sp>
          <p:nvSpPr>
            <p:cNvPr id="40" name="テキスト ボックス 226">
              <a:extLst>
                <a:ext uri="{FF2B5EF4-FFF2-40B4-BE49-F238E27FC236}">
                  <a16:creationId xmlns:a16="http://schemas.microsoft.com/office/drawing/2014/main" id="{B95EDF28-151C-7AB5-5BF4-78B983CF54E7}"/>
                </a:ext>
              </a:extLst>
            </p:cNvPr>
            <p:cNvSpPr txBox="1">
              <a:spLocks noChangeArrowheads="1"/>
            </p:cNvSpPr>
            <p:nvPr/>
          </p:nvSpPr>
          <p:spPr bwMode="gray">
            <a:xfrm>
              <a:off x="4941278" y="4609466"/>
              <a:ext cx="2944496" cy="28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l"/>
              <a:r>
                <a:rPr lang="ja-JP" altLang="en-US" sz="788" b="1" dirty="0">
                  <a:solidFill>
                    <a:srgbClr val="436572"/>
                  </a:solidFill>
                  <a:latin typeface="Yu Gothic" panose="020B0400000000000000" pitchFamily="34" charset="-128"/>
                  <a:ea typeface="Yu Gothic" panose="020B0400000000000000" pitchFamily="34" charset="-128"/>
                  <a:cs typeface="メイリオ" pitchFamily="50" charset="-128"/>
                </a:rPr>
                <a:t>拘束時間、休憩時間、深夜時間、発着時間等</a:t>
              </a:r>
              <a:endParaRPr lang="en-US" altLang="ja-JP" sz="788" b="1" dirty="0">
                <a:solidFill>
                  <a:srgbClr val="436572"/>
                </a:solidFill>
                <a:latin typeface="Yu Gothic" panose="020B0400000000000000" pitchFamily="34" charset="-128"/>
                <a:ea typeface="Yu Gothic" panose="020B0400000000000000" pitchFamily="34" charset="-128"/>
                <a:cs typeface="メイリオ" pitchFamily="50" charset="-128"/>
              </a:endParaRPr>
            </a:p>
          </p:txBody>
        </p:sp>
        <p:sp>
          <p:nvSpPr>
            <p:cNvPr id="41" name="テキスト ボックス 226">
              <a:extLst>
                <a:ext uri="{FF2B5EF4-FFF2-40B4-BE49-F238E27FC236}">
                  <a16:creationId xmlns:a16="http://schemas.microsoft.com/office/drawing/2014/main" id="{270F436A-3722-F396-81DB-0E925C6786A6}"/>
                </a:ext>
              </a:extLst>
            </p:cNvPr>
            <p:cNvSpPr txBox="1">
              <a:spLocks noChangeArrowheads="1"/>
            </p:cNvSpPr>
            <p:nvPr/>
          </p:nvSpPr>
          <p:spPr bwMode="gray">
            <a:xfrm>
              <a:off x="3567544" y="4389979"/>
              <a:ext cx="903543" cy="28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l"/>
              <a:r>
                <a:rPr lang="ja-JP" altLang="en-US" sz="788" b="1" dirty="0">
                  <a:solidFill>
                    <a:srgbClr val="436572"/>
                  </a:solidFill>
                  <a:latin typeface="Yu Gothic" panose="020B0400000000000000" pitchFamily="34" charset="-128"/>
                  <a:ea typeface="Yu Gothic" panose="020B0400000000000000" pitchFamily="34" charset="-128"/>
                  <a:cs typeface="メイリオ" pitchFamily="50" charset="-128"/>
                </a:rPr>
                <a:t>点呼実績</a:t>
              </a:r>
              <a:endParaRPr lang="en-US" altLang="ja-JP" sz="788" b="1" dirty="0">
                <a:solidFill>
                  <a:srgbClr val="436572"/>
                </a:solidFill>
                <a:latin typeface="Yu Gothic" panose="020B0400000000000000" pitchFamily="34" charset="-128"/>
                <a:ea typeface="Yu Gothic" panose="020B0400000000000000" pitchFamily="34" charset="-128"/>
                <a:cs typeface="メイリオ" pitchFamily="50" charset="-128"/>
              </a:endParaRPr>
            </a:p>
          </p:txBody>
        </p:sp>
        <p:sp>
          <p:nvSpPr>
            <p:cNvPr id="42" name="テキスト ボックス 226">
              <a:extLst>
                <a:ext uri="{FF2B5EF4-FFF2-40B4-BE49-F238E27FC236}">
                  <a16:creationId xmlns:a16="http://schemas.microsoft.com/office/drawing/2014/main" id="{4A266534-A89D-91CA-534B-89B8B1E72326}"/>
                </a:ext>
              </a:extLst>
            </p:cNvPr>
            <p:cNvSpPr txBox="1">
              <a:spLocks noChangeArrowheads="1"/>
            </p:cNvSpPr>
            <p:nvPr/>
          </p:nvSpPr>
          <p:spPr bwMode="gray">
            <a:xfrm>
              <a:off x="9902973" y="5121374"/>
              <a:ext cx="1101943" cy="28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r"/>
              <a:r>
                <a:rPr lang="ja-JP" altLang="en-US" sz="788" b="1" dirty="0">
                  <a:solidFill>
                    <a:srgbClr val="436572"/>
                  </a:solidFill>
                  <a:latin typeface="Yu Gothic" panose="020B0400000000000000" pitchFamily="34" charset="-128"/>
                  <a:ea typeface="Yu Gothic" panose="020B0400000000000000" pitchFamily="34" charset="-128"/>
                  <a:cs typeface="メイリオ" pitchFamily="50" charset="-128"/>
                </a:rPr>
                <a:t>売掛</a:t>
              </a:r>
              <a:r>
                <a:rPr lang="en-US" altLang="ja-JP" sz="788" b="1" dirty="0">
                  <a:solidFill>
                    <a:srgbClr val="436572"/>
                  </a:solidFill>
                  <a:latin typeface="Yu Gothic" panose="020B0400000000000000" pitchFamily="34" charset="-128"/>
                  <a:ea typeface="Yu Gothic" panose="020B0400000000000000" pitchFamily="34" charset="-128"/>
                  <a:cs typeface="メイリオ" pitchFamily="50" charset="-128"/>
                </a:rPr>
                <a:t>/</a:t>
              </a:r>
              <a:r>
                <a:rPr lang="ja-JP" altLang="en-US" sz="788" b="1" dirty="0">
                  <a:solidFill>
                    <a:srgbClr val="436572"/>
                  </a:solidFill>
                  <a:latin typeface="Yu Gothic" panose="020B0400000000000000" pitchFamily="34" charset="-128"/>
                  <a:ea typeface="Yu Gothic" panose="020B0400000000000000" pitchFamily="34" charset="-128"/>
                  <a:cs typeface="メイリオ" pitchFamily="50" charset="-128"/>
                </a:rPr>
                <a:t>買掛</a:t>
              </a:r>
              <a:endParaRPr lang="en-US" altLang="ja-JP" sz="788" b="1" dirty="0">
                <a:solidFill>
                  <a:srgbClr val="436572"/>
                </a:solidFill>
                <a:latin typeface="Yu Gothic" panose="020B0400000000000000" pitchFamily="34" charset="-128"/>
                <a:ea typeface="Yu Gothic" panose="020B0400000000000000" pitchFamily="34" charset="-128"/>
                <a:cs typeface="メイリオ" pitchFamily="50" charset="-128"/>
              </a:endParaRPr>
            </a:p>
          </p:txBody>
        </p:sp>
        <p:sp>
          <p:nvSpPr>
            <p:cNvPr id="43" name="テキスト ボックス 226">
              <a:extLst>
                <a:ext uri="{FF2B5EF4-FFF2-40B4-BE49-F238E27FC236}">
                  <a16:creationId xmlns:a16="http://schemas.microsoft.com/office/drawing/2014/main" id="{571D56C0-03D3-E05D-AB95-2BAA82A23837}"/>
                </a:ext>
              </a:extLst>
            </p:cNvPr>
            <p:cNvSpPr txBox="1">
              <a:spLocks noChangeArrowheads="1"/>
            </p:cNvSpPr>
            <p:nvPr/>
          </p:nvSpPr>
          <p:spPr bwMode="gray">
            <a:xfrm>
              <a:off x="10294939" y="4382450"/>
              <a:ext cx="526427" cy="28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r"/>
              <a:r>
                <a:rPr lang="ja-JP" altLang="en-US" sz="788" b="1" dirty="0">
                  <a:solidFill>
                    <a:srgbClr val="436572"/>
                  </a:solidFill>
                  <a:latin typeface="Yu Gothic" panose="020B0400000000000000" pitchFamily="34" charset="-128"/>
                  <a:ea typeface="Yu Gothic" panose="020B0400000000000000" pitchFamily="34" charset="-128"/>
                  <a:cs typeface="メイリオ" pitchFamily="50" charset="-128"/>
                </a:rPr>
                <a:t>給与</a:t>
              </a:r>
              <a:endParaRPr lang="en-US" altLang="ja-JP" sz="788" b="1" dirty="0">
                <a:solidFill>
                  <a:srgbClr val="436572"/>
                </a:solidFill>
                <a:latin typeface="Yu Gothic" panose="020B0400000000000000" pitchFamily="34" charset="-128"/>
                <a:ea typeface="Yu Gothic" panose="020B0400000000000000" pitchFamily="34" charset="-128"/>
                <a:cs typeface="メイリオ" pitchFamily="50" charset="-128"/>
              </a:endParaRPr>
            </a:p>
          </p:txBody>
        </p:sp>
        <p:sp>
          <p:nvSpPr>
            <p:cNvPr id="44" name="フリーフォーム 123">
              <a:extLst>
                <a:ext uri="{FF2B5EF4-FFF2-40B4-BE49-F238E27FC236}">
                  <a16:creationId xmlns:a16="http://schemas.microsoft.com/office/drawing/2014/main" id="{2A6EBDBC-346F-33E9-5B5D-1AB1DED968B7}"/>
                </a:ext>
              </a:extLst>
            </p:cNvPr>
            <p:cNvSpPr/>
            <p:nvPr/>
          </p:nvSpPr>
          <p:spPr>
            <a:xfrm>
              <a:off x="1109207" y="4291198"/>
              <a:ext cx="8259310" cy="884177"/>
            </a:xfrm>
            <a:custGeom>
              <a:avLst/>
              <a:gdLst>
                <a:gd name="connsiteX0" fmla="*/ 0 w 8249479"/>
                <a:gd name="connsiteY0" fmla="*/ 0 h 874643"/>
                <a:gd name="connsiteX1" fmla="*/ 0 w 8249479"/>
                <a:gd name="connsiteY1" fmla="*/ 874643 h 874643"/>
                <a:gd name="connsiteX2" fmla="*/ 8249479 w 8249479"/>
                <a:gd name="connsiteY2" fmla="*/ 874643 h 874643"/>
                <a:gd name="connsiteX3" fmla="*/ 8249479 w 8249479"/>
                <a:gd name="connsiteY3" fmla="*/ 29817 h 874643"/>
              </a:gdLst>
              <a:ahLst/>
              <a:cxnLst>
                <a:cxn ang="0">
                  <a:pos x="connsiteX0" y="connsiteY0"/>
                </a:cxn>
                <a:cxn ang="0">
                  <a:pos x="connsiteX1" y="connsiteY1"/>
                </a:cxn>
                <a:cxn ang="0">
                  <a:pos x="connsiteX2" y="connsiteY2"/>
                </a:cxn>
                <a:cxn ang="0">
                  <a:pos x="connsiteX3" y="connsiteY3"/>
                </a:cxn>
              </a:cxnLst>
              <a:rect l="l" t="t" r="r" b="b"/>
              <a:pathLst>
                <a:path w="8249479" h="874643">
                  <a:moveTo>
                    <a:pt x="0" y="0"/>
                  </a:moveTo>
                  <a:lnTo>
                    <a:pt x="0" y="874643"/>
                  </a:lnTo>
                  <a:lnTo>
                    <a:pt x="8249479" y="874643"/>
                  </a:lnTo>
                  <a:lnTo>
                    <a:pt x="8249479" y="29817"/>
                  </a:lnTo>
                </a:path>
              </a:pathLst>
            </a:custGeom>
            <a:noFill/>
            <a:ln w="25400">
              <a:solidFill>
                <a:srgbClr val="72B1C0"/>
              </a:solidFill>
              <a:headEnd type="none" w="med" len="med"/>
              <a:tailEnd type="triangle" w="med" len="med"/>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45" name="フリーフォーム 124">
              <a:extLst>
                <a:ext uri="{FF2B5EF4-FFF2-40B4-BE49-F238E27FC236}">
                  <a16:creationId xmlns:a16="http://schemas.microsoft.com/office/drawing/2014/main" id="{A6470651-159D-32F7-3274-3F705348D82D}"/>
                </a:ext>
              </a:extLst>
            </p:cNvPr>
            <p:cNvSpPr/>
            <p:nvPr/>
          </p:nvSpPr>
          <p:spPr>
            <a:xfrm>
              <a:off x="1370635" y="4324416"/>
              <a:ext cx="6493430" cy="580951"/>
            </a:xfrm>
            <a:custGeom>
              <a:avLst/>
              <a:gdLst>
                <a:gd name="connsiteX0" fmla="*/ 6400800 w 6400800"/>
                <a:gd name="connsiteY0" fmla="*/ 49696 h 695739"/>
                <a:gd name="connsiteX1" fmla="*/ 6400800 w 6400800"/>
                <a:gd name="connsiteY1" fmla="*/ 695739 h 695739"/>
                <a:gd name="connsiteX2" fmla="*/ 0 w 6400800"/>
                <a:gd name="connsiteY2" fmla="*/ 695739 h 695739"/>
                <a:gd name="connsiteX3" fmla="*/ 0 w 6400800"/>
                <a:gd name="connsiteY3" fmla="*/ 516835 h 695739"/>
                <a:gd name="connsiteX4" fmla="*/ 0 w 6400800"/>
                <a:gd name="connsiteY4" fmla="*/ 0 h 695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0" h="695739">
                  <a:moveTo>
                    <a:pt x="6400800" y="49696"/>
                  </a:moveTo>
                  <a:lnTo>
                    <a:pt x="6400800" y="695739"/>
                  </a:lnTo>
                  <a:lnTo>
                    <a:pt x="0" y="695739"/>
                  </a:lnTo>
                  <a:lnTo>
                    <a:pt x="0" y="516835"/>
                  </a:lnTo>
                  <a:lnTo>
                    <a:pt x="0" y="0"/>
                  </a:lnTo>
                </a:path>
              </a:pathLst>
            </a:custGeom>
            <a:noFill/>
            <a:ln w="25400">
              <a:solidFill>
                <a:srgbClr val="72B1C0"/>
              </a:solidFill>
              <a:headEnd type="none" w="med" len="med"/>
              <a:tailEnd type="triangle" w="med" len="med"/>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46" name="フリーフォーム 127">
              <a:extLst>
                <a:ext uri="{FF2B5EF4-FFF2-40B4-BE49-F238E27FC236}">
                  <a16:creationId xmlns:a16="http://schemas.microsoft.com/office/drawing/2014/main" id="{F661E6FD-53B0-B4D1-75DC-FB35F7B601C6}"/>
                </a:ext>
              </a:extLst>
            </p:cNvPr>
            <p:cNvSpPr/>
            <p:nvPr/>
          </p:nvSpPr>
          <p:spPr>
            <a:xfrm>
              <a:off x="1494845" y="4287198"/>
              <a:ext cx="2845981" cy="370071"/>
            </a:xfrm>
            <a:custGeom>
              <a:avLst/>
              <a:gdLst>
                <a:gd name="connsiteX0" fmla="*/ 3130826 w 3130826"/>
                <a:gd name="connsiteY0" fmla="*/ 0 h 357809"/>
                <a:gd name="connsiteX1" fmla="*/ 3130826 w 3130826"/>
                <a:gd name="connsiteY1" fmla="*/ 357809 h 357809"/>
                <a:gd name="connsiteX2" fmla="*/ 0 w 3130826"/>
                <a:gd name="connsiteY2" fmla="*/ 357809 h 357809"/>
                <a:gd name="connsiteX3" fmla="*/ 0 w 3130826"/>
                <a:gd name="connsiteY3" fmla="*/ 248479 h 357809"/>
                <a:gd name="connsiteX4" fmla="*/ 0 w 3130826"/>
                <a:gd name="connsiteY4" fmla="*/ 29818 h 357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0826" h="357809">
                  <a:moveTo>
                    <a:pt x="3130826" y="0"/>
                  </a:moveTo>
                  <a:lnTo>
                    <a:pt x="3130826" y="357809"/>
                  </a:lnTo>
                  <a:lnTo>
                    <a:pt x="0" y="357809"/>
                  </a:lnTo>
                  <a:lnTo>
                    <a:pt x="0" y="248479"/>
                  </a:lnTo>
                  <a:lnTo>
                    <a:pt x="0" y="29818"/>
                  </a:lnTo>
                </a:path>
              </a:pathLst>
            </a:custGeom>
            <a:noFill/>
            <a:ln w="25400">
              <a:solidFill>
                <a:srgbClr val="72B1C0"/>
              </a:solidFill>
              <a:headEnd type="none" w="med" len="med"/>
              <a:tailEnd type="triangle" w="med" len="med"/>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47" name="フリーフォーム 128">
              <a:extLst>
                <a:ext uri="{FF2B5EF4-FFF2-40B4-BE49-F238E27FC236}">
                  <a16:creationId xmlns:a16="http://schemas.microsoft.com/office/drawing/2014/main" id="{9D86F829-8904-1DBB-8972-9F42D3A254A1}"/>
                </a:ext>
              </a:extLst>
            </p:cNvPr>
            <p:cNvSpPr/>
            <p:nvPr/>
          </p:nvSpPr>
          <p:spPr>
            <a:xfrm>
              <a:off x="9474551" y="4309328"/>
              <a:ext cx="1428675" cy="341829"/>
            </a:xfrm>
            <a:custGeom>
              <a:avLst/>
              <a:gdLst>
                <a:gd name="connsiteX0" fmla="*/ 0 w 1272208"/>
                <a:gd name="connsiteY0" fmla="*/ 9939 h 298174"/>
                <a:gd name="connsiteX1" fmla="*/ 0 w 1272208"/>
                <a:gd name="connsiteY1" fmla="*/ 298174 h 298174"/>
                <a:gd name="connsiteX2" fmla="*/ 1272208 w 1272208"/>
                <a:gd name="connsiteY2" fmla="*/ 298174 h 298174"/>
                <a:gd name="connsiteX3" fmla="*/ 1272208 w 1272208"/>
                <a:gd name="connsiteY3" fmla="*/ 0 h 298174"/>
              </a:gdLst>
              <a:ahLst/>
              <a:cxnLst>
                <a:cxn ang="0">
                  <a:pos x="connsiteX0" y="connsiteY0"/>
                </a:cxn>
                <a:cxn ang="0">
                  <a:pos x="connsiteX1" y="connsiteY1"/>
                </a:cxn>
                <a:cxn ang="0">
                  <a:pos x="connsiteX2" y="connsiteY2"/>
                </a:cxn>
                <a:cxn ang="0">
                  <a:pos x="connsiteX3" y="connsiteY3"/>
                </a:cxn>
              </a:cxnLst>
              <a:rect l="l" t="t" r="r" b="b"/>
              <a:pathLst>
                <a:path w="1272208" h="298174">
                  <a:moveTo>
                    <a:pt x="0" y="9939"/>
                  </a:moveTo>
                  <a:lnTo>
                    <a:pt x="0" y="298174"/>
                  </a:lnTo>
                  <a:lnTo>
                    <a:pt x="1272208" y="298174"/>
                  </a:lnTo>
                  <a:lnTo>
                    <a:pt x="1272208" y="0"/>
                  </a:lnTo>
                </a:path>
              </a:pathLst>
            </a:custGeom>
            <a:noFill/>
            <a:ln w="25400">
              <a:solidFill>
                <a:srgbClr val="72B1C0"/>
              </a:solidFill>
              <a:headEnd type="none" w="med" len="med"/>
              <a:tailEnd type="triangle" w="med" len="med"/>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48" name="フリーフォーム 129">
              <a:extLst>
                <a:ext uri="{FF2B5EF4-FFF2-40B4-BE49-F238E27FC236}">
                  <a16:creationId xmlns:a16="http://schemas.microsoft.com/office/drawing/2014/main" id="{80C201E6-0B17-0F57-18D5-DAA6DF94CC1E}"/>
                </a:ext>
              </a:extLst>
            </p:cNvPr>
            <p:cNvSpPr/>
            <p:nvPr/>
          </p:nvSpPr>
          <p:spPr>
            <a:xfrm>
              <a:off x="1230470" y="4299156"/>
              <a:ext cx="9774446" cy="1091566"/>
            </a:xfrm>
            <a:custGeom>
              <a:avLst/>
              <a:gdLst>
                <a:gd name="connsiteX0" fmla="*/ 0 w 9929191"/>
                <a:gd name="connsiteY0" fmla="*/ 0 h 1053548"/>
                <a:gd name="connsiteX1" fmla="*/ 0 w 9929191"/>
                <a:gd name="connsiteY1" fmla="*/ 1053548 h 1053548"/>
                <a:gd name="connsiteX2" fmla="*/ 9929191 w 9929191"/>
                <a:gd name="connsiteY2" fmla="*/ 1053548 h 1053548"/>
                <a:gd name="connsiteX3" fmla="*/ 9929191 w 9929191"/>
                <a:gd name="connsiteY3" fmla="*/ 9940 h 1053548"/>
              </a:gdLst>
              <a:ahLst/>
              <a:cxnLst>
                <a:cxn ang="0">
                  <a:pos x="connsiteX0" y="connsiteY0"/>
                </a:cxn>
                <a:cxn ang="0">
                  <a:pos x="connsiteX1" y="connsiteY1"/>
                </a:cxn>
                <a:cxn ang="0">
                  <a:pos x="connsiteX2" y="connsiteY2"/>
                </a:cxn>
                <a:cxn ang="0">
                  <a:pos x="connsiteX3" y="connsiteY3"/>
                </a:cxn>
              </a:cxnLst>
              <a:rect l="l" t="t" r="r" b="b"/>
              <a:pathLst>
                <a:path w="9929191" h="1053548">
                  <a:moveTo>
                    <a:pt x="0" y="0"/>
                  </a:moveTo>
                  <a:lnTo>
                    <a:pt x="0" y="1053548"/>
                  </a:lnTo>
                  <a:lnTo>
                    <a:pt x="9929191" y="1053548"/>
                  </a:lnTo>
                  <a:lnTo>
                    <a:pt x="9929191" y="9940"/>
                  </a:lnTo>
                </a:path>
              </a:pathLst>
            </a:custGeom>
            <a:noFill/>
            <a:ln w="25400">
              <a:solidFill>
                <a:srgbClr val="72B1C0"/>
              </a:solidFill>
              <a:headEnd type="none" w="med" len="med"/>
              <a:tailEnd type="triangle" w="med" len="med"/>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grpSp>
      <p:grpSp>
        <p:nvGrpSpPr>
          <p:cNvPr id="49" name="グループ化 48">
            <a:extLst>
              <a:ext uri="{FF2B5EF4-FFF2-40B4-BE49-F238E27FC236}">
                <a16:creationId xmlns:a16="http://schemas.microsoft.com/office/drawing/2014/main" id="{1A19C201-8943-414C-E51C-AC9633A8CFD6}"/>
              </a:ext>
            </a:extLst>
          </p:cNvPr>
          <p:cNvGrpSpPr/>
          <p:nvPr/>
        </p:nvGrpSpPr>
        <p:grpSpPr>
          <a:xfrm>
            <a:off x="267978" y="1358668"/>
            <a:ext cx="8465921" cy="967262"/>
            <a:chOff x="357304" y="846357"/>
            <a:chExt cx="11287895" cy="1289682"/>
          </a:xfrm>
        </p:grpSpPr>
        <p:sp>
          <p:nvSpPr>
            <p:cNvPr id="50" name="テキスト ボックス 49">
              <a:extLst>
                <a:ext uri="{FF2B5EF4-FFF2-40B4-BE49-F238E27FC236}">
                  <a16:creationId xmlns:a16="http://schemas.microsoft.com/office/drawing/2014/main" id="{2396632B-969C-F9FC-8114-C73E2F3BA233}"/>
                </a:ext>
              </a:extLst>
            </p:cNvPr>
            <p:cNvSpPr txBox="1"/>
            <p:nvPr/>
          </p:nvSpPr>
          <p:spPr>
            <a:xfrm>
              <a:off x="958684" y="1345843"/>
              <a:ext cx="1877437" cy="514329"/>
            </a:xfrm>
            <a:prstGeom prst="rect">
              <a:avLst/>
            </a:prstGeom>
            <a:solidFill>
              <a:schemeClr val="bg1">
                <a:lumMod val="95000"/>
              </a:schemeClr>
            </a:solidFill>
            <a:effectLst/>
          </p:spPr>
          <p:txBody>
            <a:bodyPr wrap="square" rtlCol="0">
              <a:spAutoFit/>
            </a:bodyPr>
            <a:lstStyle/>
            <a:p>
              <a:pPr>
                <a:lnSpc>
                  <a:spcPct val="125000"/>
                </a:lnSpc>
              </a:pPr>
              <a:r>
                <a:rPr lang="ja-JP" altLang="en-US" sz="788" b="1" dirty="0">
                  <a:solidFill>
                    <a:schemeClr val="tx1">
                      <a:lumMod val="75000"/>
                      <a:lumOff val="25000"/>
                    </a:schemeClr>
                  </a:solidFill>
                  <a:latin typeface="Yu Gothic" panose="020B0400000000000000" pitchFamily="34" charset="-128"/>
                  <a:ea typeface="Yu Gothic" panose="020B0400000000000000" pitchFamily="34" charset="-128"/>
                </a:rPr>
                <a:t>ドライブドアでシフト情報を元に配車表を作成</a:t>
              </a:r>
              <a:endParaRPr lang="en-US" altLang="ja-JP" sz="788"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51" name="ホームベース 99">
              <a:extLst>
                <a:ext uri="{FF2B5EF4-FFF2-40B4-BE49-F238E27FC236}">
                  <a16:creationId xmlns:a16="http://schemas.microsoft.com/office/drawing/2014/main" id="{C38FB0CC-E5EC-0CB3-6D1B-F46127AA6E94}"/>
                </a:ext>
              </a:extLst>
            </p:cNvPr>
            <p:cNvSpPr/>
            <p:nvPr/>
          </p:nvSpPr>
          <p:spPr>
            <a:xfrm>
              <a:off x="958684" y="985798"/>
              <a:ext cx="2016124" cy="295711"/>
            </a:xfrm>
            <a:prstGeom prst="homePlate">
              <a:avLst/>
            </a:prstGeom>
            <a:solidFill>
              <a:srgbClr val="E05329"/>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900" b="1">
                  <a:solidFill>
                    <a:schemeClr val="bg1"/>
                  </a:solidFill>
                  <a:latin typeface="Yu Gothic" panose="020B0400000000000000" pitchFamily="34" charset="-128"/>
                  <a:ea typeface="Yu Gothic" panose="020B0400000000000000" pitchFamily="34" charset="-128"/>
                </a:rPr>
                <a:t>基幹⇒配車システム　</a:t>
              </a:r>
              <a:endParaRPr kumimoji="1" lang="ja-JP" altLang="en-US" sz="900" b="1" dirty="0">
                <a:solidFill>
                  <a:schemeClr val="bg1"/>
                </a:solidFill>
                <a:latin typeface="Yu Gothic" panose="020B0400000000000000" pitchFamily="34" charset="-128"/>
                <a:ea typeface="Yu Gothic" panose="020B0400000000000000" pitchFamily="34" charset="-128"/>
              </a:endParaRPr>
            </a:p>
          </p:txBody>
        </p:sp>
        <p:sp>
          <p:nvSpPr>
            <p:cNvPr id="52" name="テキスト ボックス 51">
              <a:extLst>
                <a:ext uri="{FF2B5EF4-FFF2-40B4-BE49-F238E27FC236}">
                  <a16:creationId xmlns:a16="http://schemas.microsoft.com/office/drawing/2014/main" id="{BD2B1BE9-C993-8834-4399-F083AD9D4A62}"/>
                </a:ext>
              </a:extLst>
            </p:cNvPr>
            <p:cNvSpPr txBox="1"/>
            <p:nvPr/>
          </p:nvSpPr>
          <p:spPr>
            <a:xfrm>
              <a:off x="357304" y="846357"/>
              <a:ext cx="492443" cy="1289682"/>
            </a:xfrm>
            <a:prstGeom prst="rect">
              <a:avLst/>
            </a:prstGeom>
            <a:noFill/>
          </p:spPr>
          <p:txBody>
            <a:bodyPr vert="eaVert" wrap="square" rtlCol="0">
              <a:spAutoFit/>
            </a:bodyPr>
            <a:lstStyle/>
            <a:p>
              <a:pPr algn="ctr"/>
              <a:r>
                <a:rPr kumimoji="1" lang="en-US" altLang="ja-JP" sz="1200" b="1" dirty="0">
                  <a:solidFill>
                    <a:srgbClr val="E05329"/>
                  </a:solidFill>
                  <a:latin typeface="Yu Gothic" panose="020B0400000000000000" pitchFamily="34" charset="-128"/>
                  <a:ea typeface="Yu Gothic" panose="020B0400000000000000" pitchFamily="34" charset="-128"/>
                </a:rPr>
                <a:t>【</a:t>
              </a:r>
              <a:r>
                <a:rPr kumimoji="1" lang="ja-JP" altLang="en-US" sz="1200" b="1">
                  <a:solidFill>
                    <a:srgbClr val="E05329"/>
                  </a:solidFill>
                  <a:latin typeface="Yu Gothic" panose="020B0400000000000000" pitchFamily="34" charset="-128"/>
                  <a:ea typeface="Yu Gothic" panose="020B0400000000000000" pitchFamily="34" charset="-128"/>
                </a:rPr>
                <a:t>連　携</a:t>
              </a:r>
              <a:r>
                <a:rPr lang="en-US" altLang="ja-JP" sz="1200" b="1" dirty="0">
                  <a:solidFill>
                    <a:srgbClr val="E05329"/>
                  </a:solidFill>
                  <a:latin typeface="Yu Gothic" panose="020B0400000000000000" pitchFamily="34" charset="-128"/>
                  <a:ea typeface="Yu Gothic" panose="020B0400000000000000" pitchFamily="34" charset="-128"/>
                </a:rPr>
                <a:t>】</a:t>
              </a:r>
              <a:endParaRPr kumimoji="1" lang="ja-JP" altLang="en-US" sz="1200" b="1">
                <a:solidFill>
                  <a:srgbClr val="E05329"/>
                </a:solidFill>
                <a:latin typeface="Yu Gothic" panose="020B0400000000000000" pitchFamily="34" charset="-128"/>
                <a:ea typeface="Yu Gothic" panose="020B0400000000000000" pitchFamily="34" charset="-128"/>
              </a:endParaRPr>
            </a:p>
          </p:txBody>
        </p:sp>
        <p:sp>
          <p:nvSpPr>
            <p:cNvPr id="53" name="テキスト ボックス 52">
              <a:extLst>
                <a:ext uri="{FF2B5EF4-FFF2-40B4-BE49-F238E27FC236}">
                  <a16:creationId xmlns:a16="http://schemas.microsoft.com/office/drawing/2014/main" id="{F3D1E5F4-714D-6CB1-E68A-B9C608288D2A}"/>
                </a:ext>
              </a:extLst>
            </p:cNvPr>
            <p:cNvSpPr txBox="1"/>
            <p:nvPr/>
          </p:nvSpPr>
          <p:spPr>
            <a:xfrm>
              <a:off x="3054665" y="1345843"/>
              <a:ext cx="2298783" cy="716436"/>
            </a:xfrm>
            <a:prstGeom prst="rect">
              <a:avLst/>
            </a:prstGeom>
            <a:solidFill>
              <a:schemeClr val="bg1">
                <a:lumMod val="95000"/>
              </a:schemeClr>
            </a:solidFill>
            <a:effectLst/>
          </p:spPr>
          <p:txBody>
            <a:bodyPr wrap="square" rtlCol="0">
              <a:spAutoFit/>
            </a:bodyPr>
            <a:lstStyle/>
            <a:p>
              <a:pPr>
                <a:lnSpc>
                  <a:spcPct val="125000"/>
                </a:lnSpc>
              </a:pPr>
              <a:r>
                <a:rPr lang="ja-JP" altLang="en-US" sz="788" b="1" dirty="0">
                  <a:solidFill>
                    <a:schemeClr val="tx1">
                      <a:lumMod val="75000"/>
                      <a:lumOff val="25000"/>
                    </a:schemeClr>
                  </a:solidFill>
                  <a:latin typeface="Yu Gothic" panose="020B0400000000000000" pitchFamily="34" charset="-128"/>
                  <a:ea typeface="Yu Gothic" panose="020B0400000000000000" pitchFamily="34" charset="-128"/>
                </a:rPr>
                <a:t>点呼後、配車に基づく運行を実施。運行実績や作業実績などのデータを取得</a:t>
              </a:r>
              <a:endParaRPr lang="en-US" altLang="ja-JP" sz="788"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54" name="テキスト ボックス 53">
              <a:extLst>
                <a:ext uri="{FF2B5EF4-FFF2-40B4-BE49-F238E27FC236}">
                  <a16:creationId xmlns:a16="http://schemas.microsoft.com/office/drawing/2014/main" id="{AB50D63A-905E-2512-5096-58525D3CA28A}"/>
                </a:ext>
              </a:extLst>
            </p:cNvPr>
            <p:cNvSpPr txBox="1"/>
            <p:nvPr/>
          </p:nvSpPr>
          <p:spPr>
            <a:xfrm>
              <a:off x="5580243" y="1345843"/>
              <a:ext cx="1872957" cy="716435"/>
            </a:xfrm>
            <a:prstGeom prst="rect">
              <a:avLst/>
            </a:prstGeom>
            <a:solidFill>
              <a:schemeClr val="bg1">
                <a:lumMod val="95000"/>
              </a:schemeClr>
            </a:solidFill>
            <a:effectLst/>
          </p:spPr>
          <p:txBody>
            <a:bodyPr wrap="square" rtlCol="0">
              <a:spAutoFit/>
            </a:bodyPr>
            <a:lstStyle/>
            <a:p>
              <a:pPr>
                <a:lnSpc>
                  <a:spcPct val="125000"/>
                </a:lnSpc>
              </a:pPr>
              <a:r>
                <a:rPr lang="ja-JP" altLang="en-US" sz="788" b="1" dirty="0">
                  <a:solidFill>
                    <a:schemeClr val="tx1">
                      <a:lumMod val="75000"/>
                      <a:lumOff val="25000"/>
                    </a:schemeClr>
                  </a:solidFill>
                  <a:latin typeface="Yu Gothic" panose="020B0400000000000000" pitchFamily="34" charset="-128"/>
                  <a:ea typeface="Yu Gothic" panose="020B0400000000000000" pitchFamily="34" charset="-128"/>
                </a:rPr>
                <a:t>稼働実績（日報情報）を元に、売上（請求）や手当のデータを作成　</a:t>
              </a:r>
              <a:endParaRPr lang="en-US" altLang="ja-JP" sz="788"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56" name="テキスト ボックス 55">
              <a:extLst>
                <a:ext uri="{FF2B5EF4-FFF2-40B4-BE49-F238E27FC236}">
                  <a16:creationId xmlns:a16="http://schemas.microsoft.com/office/drawing/2014/main" id="{93586325-18AA-8417-1EA1-F8F13D2414E1}"/>
                </a:ext>
              </a:extLst>
            </p:cNvPr>
            <p:cNvSpPr txBox="1"/>
            <p:nvPr/>
          </p:nvSpPr>
          <p:spPr>
            <a:xfrm>
              <a:off x="7673874" y="1334957"/>
              <a:ext cx="1569660" cy="716436"/>
            </a:xfrm>
            <a:prstGeom prst="rect">
              <a:avLst/>
            </a:prstGeom>
            <a:solidFill>
              <a:schemeClr val="bg1">
                <a:lumMod val="95000"/>
              </a:schemeClr>
            </a:solidFill>
            <a:effectLst/>
          </p:spPr>
          <p:txBody>
            <a:bodyPr wrap="square" rtlCol="0">
              <a:spAutoFit/>
            </a:bodyPr>
            <a:lstStyle/>
            <a:p>
              <a:pPr>
                <a:lnSpc>
                  <a:spcPct val="125000"/>
                </a:lnSpc>
              </a:pPr>
              <a:r>
                <a:rPr lang="ja-JP" altLang="en-US" sz="788" b="1" dirty="0">
                  <a:solidFill>
                    <a:schemeClr val="tx1">
                      <a:lumMod val="75000"/>
                      <a:lumOff val="25000"/>
                    </a:schemeClr>
                  </a:solidFill>
                  <a:latin typeface="Yu Gothic" panose="020B0400000000000000" pitchFamily="34" charset="-128"/>
                  <a:ea typeface="Yu Gothic" panose="020B0400000000000000" pitchFamily="34" charset="-128"/>
                </a:rPr>
                <a:t>実績情報に給与計算を紐づけ給与データを作成</a:t>
              </a:r>
              <a:endParaRPr lang="en-US" altLang="ja-JP" sz="788"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57" name="ホームベース 143">
              <a:extLst>
                <a:ext uri="{FF2B5EF4-FFF2-40B4-BE49-F238E27FC236}">
                  <a16:creationId xmlns:a16="http://schemas.microsoft.com/office/drawing/2014/main" id="{8B0624CB-E28D-F303-AAEC-8C8C43ED87A3}"/>
                </a:ext>
              </a:extLst>
            </p:cNvPr>
            <p:cNvSpPr/>
            <p:nvPr/>
          </p:nvSpPr>
          <p:spPr>
            <a:xfrm>
              <a:off x="7673874" y="985798"/>
              <a:ext cx="1719387" cy="295711"/>
            </a:xfrm>
            <a:prstGeom prst="homePlate">
              <a:avLst/>
            </a:prstGeom>
            <a:solidFill>
              <a:srgbClr val="E05329"/>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900" b="1">
                  <a:solidFill>
                    <a:schemeClr val="bg1"/>
                  </a:solidFill>
                  <a:latin typeface="Yu Gothic" panose="020B0400000000000000" pitchFamily="34" charset="-128"/>
                  <a:ea typeface="Yu Gothic" panose="020B0400000000000000" pitchFamily="34" charset="-128"/>
                </a:rPr>
                <a:t>基幹⇒給与システム</a:t>
              </a:r>
            </a:p>
          </p:txBody>
        </p:sp>
        <p:sp>
          <p:nvSpPr>
            <p:cNvPr id="58" name="テキスト ボックス 57">
              <a:extLst>
                <a:ext uri="{FF2B5EF4-FFF2-40B4-BE49-F238E27FC236}">
                  <a16:creationId xmlns:a16="http://schemas.microsoft.com/office/drawing/2014/main" id="{33DE9598-120E-6556-2E20-34B534EA0664}"/>
                </a:ext>
              </a:extLst>
            </p:cNvPr>
            <p:cNvSpPr txBox="1"/>
            <p:nvPr/>
          </p:nvSpPr>
          <p:spPr>
            <a:xfrm>
              <a:off x="9473120" y="1335903"/>
              <a:ext cx="2031325" cy="716436"/>
            </a:xfrm>
            <a:prstGeom prst="rect">
              <a:avLst/>
            </a:prstGeom>
            <a:solidFill>
              <a:schemeClr val="bg1">
                <a:lumMod val="95000"/>
              </a:schemeClr>
            </a:solidFill>
            <a:effectLst/>
          </p:spPr>
          <p:txBody>
            <a:bodyPr wrap="square" rtlCol="0">
              <a:spAutoFit/>
            </a:bodyPr>
            <a:lstStyle/>
            <a:p>
              <a:pPr>
                <a:lnSpc>
                  <a:spcPct val="125000"/>
                </a:lnSpc>
              </a:pPr>
              <a:r>
                <a:rPr lang="ja-JP" altLang="en-US" sz="788" b="1" dirty="0">
                  <a:solidFill>
                    <a:schemeClr val="tx1">
                      <a:lumMod val="75000"/>
                      <a:lumOff val="25000"/>
                    </a:schemeClr>
                  </a:solidFill>
                  <a:latin typeface="Yu Gothic" panose="020B0400000000000000" pitchFamily="34" charset="-128"/>
                  <a:ea typeface="Yu Gothic" panose="020B0400000000000000" pitchFamily="34" charset="-128"/>
                </a:rPr>
                <a:t>ドライブドア＆給与システムから会計システムへ仕訳情報を連携　</a:t>
              </a:r>
              <a:endParaRPr lang="en-US" altLang="ja-JP" sz="788"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59" name="ホームベース 144">
              <a:extLst>
                <a:ext uri="{FF2B5EF4-FFF2-40B4-BE49-F238E27FC236}">
                  <a16:creationId xmlns:a16="http://schemas.microsoft.com/office/drawing/2014/main" id="{4B35C6B0-E41D-6D8A-FF24-5B3B59CD6F75}"/>
                </a:ext>
              </a:extLst>
            </p:cNvPr>
            <p:cNvSpPr/>
            <p:nvPr/>
          </p:nvSpPr>
          <p:spPr>
            <a:xfrm>
              <a:off x="9474962" y="985798"/>
              <a:ext cx="2170237" cy="295711"/>
            </a:xfrm>
            <a:prstGeom prst="homePlate">
              <a:avLst/>
            </a:prstGeom>
            <a:solidFill>
              <a:srgbClr val="E05329"/>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900" b="1">
                  <a:solidFill>
                    <a:schemeClr val="bg1"/>
                  </a:solidFill>
                  <a:latin typeface="Yu Gothic" panose="020B0400000000000000" pitchFamily="34" charset="-128"/>
                  <a:ea typeface="Yu Gothic" panose="020B0400000000000000" pitchFamily="34" charset="-128"/>
                </a:rPr>
                <a:t>基幹⇒給与⇒会計システム</a:t>
              </a:r>
            </a:p>
          </p:txBody>
        </p:sp>
        <p:sp>
          <p:nvSpPr>
            <p:cNvPr id="60" name="ホームベース 141">
              <a:extLst>
                <a:ext uri="{FF2B5EF4-FFF2-40B4-BE49-F238E27FC236}">
                  <a16:creationId xmlns:a16="http://schemas.microsoft.com/office/drawing/2014/main" id="{8B65CAF0-8077-AECB-FDC4-4AC2F49BB25C}"/>
                </a:ext>
              </a:extLst>
            </p:cNvPr>
            <p:cNvSpPr/>
            <p:nvPr/>
          </p:nvSpPr>
          <p:spPr>
            <a:xfrm>
              <a:off x="3063516" y="985798"/>
              <a:ext cx="2472535" cy="295711"/>
            </a:xfrm>
            <a:prstGeom prst="homePlate">
              <a:avLst/>
            </a:prstGeom>
            <a:solidFill>
              <a:srgbClr val="E05329"/>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900" b="1" dirty="0">
                  <a:solidFill>
                    <a:schemeClr val="bg1"/>
                  </a:solidFill>
                  <a:latin typeface="Yu Gothic" panose="020B0400000000000000" pitchFamily="34" charset="-128"/>
                  <a:ea typeface="Yu Gothic" panose="020B0400000000000000" pitchFamily="34" charset="-128"/>
                </a:rPr>
                <a:t>配車⇒点呼⇒運行管理システム</a:t>
              </a:r>
            </a:p>
          </p:txBody>
        </p:sp>
        <p:sp>
          <p:nvSpPr>
            <p:cNvPr id="61" name="ホームベース 142">
              <a:extLst>
                <a:ext uri="{FF2B5EF4-FFF2-40B4-BE49-F238E27FC236}">
                  <a16:creationId xmlns:a16="http://schemas.microsoft.com/office/drawing/2014/main" id="{F487D3F0-CB59-56C3-9C58-6154FA15CBD4}"/>
                </a:ext>
              </a:extLst>
            </p:cNvPr>
            <p:cNvSpPr/>
            <p:nvPr/>
          </p:nvSpPr>
          <p:spPr>
            <a:xfrm>
              <a:off x="5562690" y="985798"/>
              <a:ext cx="2031326" cy="295711"/>
            </a:xfrm>
            <a:prstGeom prst="homePlate">
              <a:avLst/>
            </a:prstGeom>
            <a:solidFill>
              <a:srgbClr val="E05329"/>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900" b="1">
                  <a:solidFill>
                    <a:schemeClr val="bg1"/>
                  </a:solidFill>
                  <a:latin typeface="Yu Gothic" panose="020B0400000000000000" pitchFamily="34" charset="-128"/>
                  <a:ea typeface="Yu Gothic" panose="020B0400000000000000" pitchFamily="34" charset="-128"/>
                </a:rPr>
                <a:t>運行管理⇒基幹システム</a:t>
              </a:r>
            </a:p>
          </p:txBody>
        </p:sp>
      </p:grpSp>
      <p:grpSp>
        <p:nvGrpSpPr>
          <p:cNvPr id="62" name="グループ化 61">
            <a:extLst>
              <a:ext uri="{FF2B5EF4-FFF2-40B4-BE49-F238E27FC236}">
                <a16:creationId xmlns:a16="http://schemas.microsoft.com/office/drawing/2014/main" id="{E4DD20EF-DE95-30E5-A217-C7B71F67EC45}"/>
              </a:ext>
            </a:extLst>
          </p:cNvPr>
          <p:cNvGrpSpPr/>
          <p:nvPr/>
        </p:nvGrpSpPr>
        <p:grpSpPr>
          <a:xfrm>
            <a:off x="582119" y="2482323"/>
            <a:ext cx="8040746" cy="1501350"/>
            <a:chOff x="776159" y="2344564"/>
            <a:chExt cx="10720994" cy="2001800"/>
          </a:xfrm>
        </p:grpSpPr>
        <p:sp>
          <p:nvSpPr>
            <p:cNvPr id="63" name="正方形/長方形 62">
              <a:extLst>
                <a:ext uri="{FF2B5EF4-FFF2-40B4-BE49-F238E27FC236}">
                  <a16:creationId xmlns:a16="http://schemas.microsoft.com/office/drawing/2014/main" id="{EB8402D7-D88A-A8D0-EEED-B2DDC3516CE0}"/>
                </a:ext>
              </a:extLst>
            </p:cNvPr>
            <p:cNvSpPr/>
            <p:nvPr/>
          </p:nvSpPr>
          <p:spPr bwMode="auto">
            <a:xfrm>
              <a:off x="1605682" y="4060942"/>
              <a:ext cx="259557" cy="135229"/>
            </a:xfrm>
            <a:prstGeom prst="rect">
              <a:avLst/>
            </a:prstGeom>
            <a:solidFill>
              <a:schemeClr val="bg1"/>
            </a:solidFill>
            <a:ln w="9525" cap="flat" cmpd="sng" algn="ctr">
              <a:noFill/>
              <a:prstDash val="solid"/>
              <a:round/>
              <a:headEnd type="none" w="med" len="med"/>
              <a:tailEnd type="none" w="med" len="med"/>
            </a:ln>
            <a:effectLst/>
          </p:spPr>
          <p:txBody>
            <a:bodyPr vert="horz" wrap="none" lIns="51435" tIns="25718" rIns="51435" bIns="25718" numCol="1" rtlCol="0" anchor="ctr" anchorCtr="0" compatLnSpc="1">
              <a:prstTxWarp prst="textNoShape">
                <a:avLst/>
              </a:prstTxWarp>
            </a:bodyPr>
            <a:lstStyle/>
            <a:p>
              <a:pPr defTabSz="514350"/>
              <a:endParaRPr lang="ja-JP" altLang="en-US" sz="1013" b="1">
                <a:latin typeface="Yu Gothic" panose="020B0400000000000000" pitchFamily="34" charset="-128"/>
                <a:ea typeface="Yu Gothic" panose="020B0400000000000000" pitchFamily="34" charset="-128"/>
              </a:endParaRPr>
            </a:p>
          </p:txBody>
        </p:sp>
        <p:sp>
          <p:nvSpPr>
            <p:cNvPr id="64" name="正方形/長方形 63">
              <a:extLst>
                <a:ext uri="{FF2B5EF4-FFF2-40B4-BE49-F238E27FC236}">
                  <a16:creationId xmlns:a16="http://schemas.microsoft.com/office/drawing/2014/main" id="{745CFBE0-FD28-FE56-4CF6-0EAEEA9FBE4B}"/>
                </a:ext>
              </a:extLst>
            </p:cNvPr>
            <p:cNvSpPr/>
            <p:nvPr/>
          </p:nvSpPr>
          <p:spPr bwMode="auto">
            <a:xfrm>
              <a:off x="1217626" y="4060942"/>
              <a:ext cx="259557" cy="135229"/>
            </a:xfrm>
            <a:prstGeom prst="rect">
              <a:avLst/>
            </a:prstGeom>
            <a:solidFill>
              <a:schemeClr val="bg1"/>
            </a:solidFill>
            <a:ln w="9525" cap="flat" cmpd="sng" algn="ctr">
              <a:noFill/>
              <a:prstDash val="solid"/>
              <a:round/>
              <a:headEnd type="none" w="med" len="med"/>
              <a:tailEnd type="none" w="med" len="med"/>
            </a:ln>
            <a:effectLst/>
          </p:spPr>
          <p:txBody>
            <a:bodyPr vert="horz" wrap="none" lIns="51435" tIns="25718" rIns="51435" bIns="25718" numCol="1" rtlCol="0" anchor="ctr" anchorCtr="0" compatLnSpc="1">
              <a:prstTxWarp prst="textNoShape">
                <a:avLst/>
              </a:prstTxWarp>
            </a:bodyPr>
            <a:lstStyle/>
            <a:p>
              <a:pPr defTabSz="514350"/>
              <a:endParaRPr lang="ja-JP" altLang="en-US" sz="1013" b="1">
                <a:latin typeface="Yu Gothic" panose="020B0400000000000000" pitchFamily="34" charset="-128"/>
                <a:ea typeface="Yu Gothic" panose="020B0400000000000000" pitchFamily="34" charset="-128"/>
              </a:endParaRPr>
            </a:p>
          </p:txBody>
        </p:sp>
        <p:sp>
          <p:nvSpPr>
            <p:cNvPr id="65" name="正方形/長方形 64">
              <a:extLst>
                <a:ext uri="{FF2B5EF4-FFF2-40B4-BE49-F238E27FC236}">
                  <a16:creationId xmlns:a16="http://schemas.microsoft.com/office/drawing/2014/main" id="{17BD6BE2-98FC-5DA3-7240-2025239DAA08}"/>
                </a:ext>
              </a:extLst>
            </p:cNvPr>
            <p:cNvSpPr/>
            <p:nvPr/>
          </p:nvSpPr>
          <p:spPr bwMode="auto">
            <a:xfrm>
              <a:off x="7286261" y="4006059"/>
              <a:ext cx="259557" cy="135229"/>
            </a:xfrm>
            <a:prstGeom prst="rect">
              <a:avLst/>
            </a:prstGeom>
            <a:solidFill>
              <a:schemeClr val="bg1"/>
            </a:solidFill>
            <a:ln w="9525" cap="flat" cmpd="sng" algn="ctr">
              <a:noFill/>
              <a:prstDash val="solid"/>
              <a:round/>
              <a:headEnd type="none" w="med" len="med"/>
              <a:tailEnd type="none" w="med" len="med"/>
            </a:ln>
            <a:effectLst/>
          </p:spPr>
          <p:txBody>
            <a:bodyPr vert="horz" wrap="none" lIns="51435" tIns="25718" rIns="51435" bIns="25718" numCol="1" rtlCol="0" anchor="ctr" anchorCtr="0" compatLnSpc="1">
              <a:prstTxWarp prst="textNoShape">
                <a:avLst/>
              </a:prstTxWarp>
            </a:bodyPr>
            <a:lstStyle/>
            <a:p>
              <a:pPr defTabSz="514350"/>
              <a:endParaRPr lang="ja-JP" altLang="en-US" sz="1013" b="1">
                <a:latin typeface="Yu Gothic" panose="020B0400000000000000" pitchFamily="34" charset="-128"/>
                <a:ea typeface="Yu Gothic" panose="020B0400000000000000" pitchFamily="34" charset="-128"/>
              </a:endParaRPr>
            </a:p>
          </p:txBody>
        </p:sp>
        <p:sp>
          <p:nvSpPr>
            <p:cNvPr id="66" name="右矢印 103">
              <a:extLst>
                <a:ext uri="{FF2B5EF4-FFF2-40B4-BE49-F238E27FC236}">
                  <a16:creationId xmlns:a16="http://schemas.microsoft.com/office/drawing/2014/main" id="{3DD66CD8-028A-1B56-B1F6-1B89DB561515}"/>
                </a:ext>
              </a:extLst>
            </p:cNvPr>
            <p:cNvSpPr/>
            <p:nvPr/>
          </p:nvSpPr>
          <p:spPr>
            <a:xfrm>
              <a:off x="2021332" y="2984350"/>
              <a:ext cx="521752" cy="479926"/>
            </a:xfrm>
            <a:prstGeom prst="rightArrow">
              <a:avLst/>
            </a:prstGeom>
            <a:solidFill>
              <a:srgbClr val="D6E2E5"/>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dirty="0">
                <a:latin typeface="Yu Gothic" panose="020B0400000000000000" pitchFamily="34" charset="-128"/>
                <a:ea typeface="Yu Gothic" panose="020B0400000000000000" pitchFamily="34" charset="-128"/>
              </a:endParaRPr>
            </a:p>
          </p:txBody>
        </p:sp>
        <p:sp>
          <p:nvSpPr>
            <p:cNvPr id="67" name="角丸四角形 105">
              <a:extLst>
                <a:ext uri="{FF2B5EF4-FFF2-40B4-BE49-F238E27FC236}">
                  <a16:creationId xmlns:a16="http://schemas.microsoft.com/office/drawing/2014/main" id="{1C53F97D-FD6E-F3DA-0C95-5A6F0E1FA3A8}"/>
                </a:ext>
              </a:extLst>
            </p:cNvPr>
            <p:cNvSpPr/>
            <p:nvPr/>
          </p:nvSpPr>
          <p:spPr bwMode="gray">
            <a:xfrm>
              <a:off x="3764908" y="2745339"/>
              <a:ext cx="1247477" cy="185525"/>
            </a:xfrm>
            <a:prstGeom prst="roundRect">
              <a:avLst/>
            </a:prstGeom>
            <a:noFill/>
            <a:ln w="9525" cap="flat" cmpd="sng" algn="ctr">
              <a:noFill/>
              <a:prstDash val="solid"/>
              <a:round/>
              <a:headEnd type="none" w="med" len="med"/>
              <a:tailEnd type="none" w="med" len="med"/>
            </a:ln>
            <a:effectLst/>
          </p:spPr>
          <p:txBody>
            <a:bodyPr vert="horz" wrap="square" lIns="51435" tIns="25718" rIns="51435" bIns="25718" numCol="1" rtlCol="0" anchor="ctr" anchorCtr="0" compatLnSpc="1">
              <a:prstTxWarp prst="textNoShape">
                <a:avLst/>
              </a:prstTxWarp>
            </a:bodyPr>
            <a:lstStyle/>
            <a:p>
              <a:pPr algn="ctr" defTabSz="514350" fontAlgn="base"/>
              <a:r>
                <a:rPr lang="ja-JP" altLang="en-US" sz="900" b="1">
                  <a:solidFill>
                    <a:schemeClr val="tx1">
                      <a:lumMod val="75000"/>
                      <a:lumOff val="25000"/>
                    </a:schemeClr>
                  </a:solidFill>
                  <a:latin typeface="Yu Gothic" panose="020B0400000000000000" pitchFamily="34" charset="-128"/>
                  <a:ea typeface="Yu Gothic" panose="020B0400000000000000" pitchFamily="34" charset="-128"/>
                </a:rPr>
                <a:t>配送依頼</a:t>
              </a:r>
              <a:endParaRPr lang="ja-JP" altLang="en-US" sz="900"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68" name="右矢印 106">
              <a:extLst>
                <a:ext uri="{FF2B5EF4-FFF2-40B4-BE49-F238E27FC236}">
                  <a16:creationId xmlns:a16="http://schemas.microsoft.com/office/drawing/2014/main" id="{0F0E8295-6946-0DA3-E377-95292DCFC587}"/>
                </a:ext>
              </a:extLst>
            </p:cNvPr>
            <p:cNvSpPr/>
            <p:nvPr/>
          </p:nvSpPr>
          <p:spPr>
            <a:xfrm>
              <a:off x="4127770" y="2984350"/>
              <a:ext cx="521752" cy="479926"/>
            </a:xfrm>
            <a:prstGeom prst="rightArrow">
              <a:avLst/>
            </a:prstGeom>
            <a:solidFill>
              <a:srgbClr val="D6E2E5"/>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dirty="0">
                <a:latin typeface="Yu Gothic" panose="020B0400000000000000" pitchFamily="34" charset="-128"/>
                <a:ea typeface="Yu Gothic" panose="020B0400000000000000" pitchFamily="34" charset="-128"/>
              </a:endParaRPr>
            </a:p>
          </p:txBody>
        </p:sp>
        <p:pic>
          <p:nvPicPr>
            <p:cNvPr id="69" name="図 68">
              <a:extLst>
                <a:ext uri="{FF2B5EF4-FFF2-40B4-BE49-F238E27FC236}">
                  <a16:creationId xmlns:a16="http://schemas.microsoft.com/office/drawing/2014/main" id="{0067FF0D-F985-037D-97F3-264457D170B4}"/>
                </a:ext>
              </a:extLst>
            </p:cNvPr>
            <p:cNvPicPr>
              <a:picLocks noChangeAspect="1"/>
            </p:cNvPicPr>
            <p:nvPr/>
          </p:nvPicPr>
          <p:blipFill>
            <a:blip r:embed="rId3"/>
            <a:stretch>
              <a:fillRect/>
            </a:stretch>
          </p:blipFill>
          <p:spPr>
            <a:xfrm>
              <a:off x="4031969" y="3603727"/>
              <a:ext cx="795546" cy="632078"/>
            </a:xfrm>
            <a:prstGeom prst="rect">
              <a:avLst/>
            </a:prstGeom>
          </p:spPr>
        </p:pic>
        <p:pic>
          <p:nvPicPr>
            <p:cNvPr id="70" name="図 69">
              <a:extLst>
                <a:ext uri="{FF2B5EF4-FFF2-40B4-BE49-F238E27FC236}">
                  <a16:creationId xmlns:a16="http://schemas.microsoft.com/office/drawing/2014/main" id="{98BD01F2-5D60-6789-5FEA-43FE7B2EE49F}"/>
                </a:ext>
              </a:extLst>
            </p:cNvPr>
            <p:cNvPicPr>
              <a:picLocks noChangeAspect="1"/>
            </p:cNvPicPr>
            <p:nvPr/>
          </p:nvPicPr>
          <p:blipFill rotWithShape="1">
            <a:blip r:embed="rId4"/>
            <a:srcRect l="9933" t="58573" r="17207" b="465"/>
            <a:stretch/>
          </p:blipFill>
          <p:spPr>
            <a:xfrm>
              <a:off x="4995914" y="3554364"/>
              <a:ext cx="1152000" cy="792000"/>
            </a:xfrm>
            <a:prstGeom prst="rect">
              <a:avLst/>
            </a:prstGeom>
            <a:effectLst>
              <a:outerShdw blurRad="38100" dist="12700" dir="2700000" algn="tl" rotWithShape="0">
                <a:prstClr val="black">
                  <a:alpha val="40000"/>
                </a:prstClr>
              </a:outerShdw>
            </a:effectLst>
          </p:spPr>
        </p:pic>
        <p:sp>
          <p:nvSpPr>
            <p:cNvPr id="71" name="角丸四角形 40">
              <a:extLst>
                <a:ext uri="{FF2B5EF4-FFF2-40B4-BE49-F238E27FC236}">
                  <a16:creationId xmlns:a16="http://schemas.microsoft.com/office/drawing/2014/main" id="{E6735A4F-BE84-00B8-9DF6-2DC7CAAF6BFD}"/>
                </a:ext>
              </a:extLst>
            </p:cNvPr>
            <p:cNvSpPr/>
            <p:nvPr/>
          </p:nvSpPr>
          <p:spPr bwMode="gray">
            <a:xfrm>
              <a:off x="4865839" y="2348563"/>
              <a:ext cx="1412151" cy="277898"/>
            </a:xfrm>
            <a:prstGeom prst="roundRect">
              <a:avLst/>
            </a:prstGeom>
            <a:solidFill>
              <a:srgbClr val="5494A8"/>
            </a:solidFill>
            <a:ln w="9525" cap="flat" cmpd="sng" algn="ctr">
              <a:noFill/>
              <a:prstDash val="solid"/>
              <a:round/>
              <a:headEnd type="none" w="med" len="med"/>
              <a:tailEnd type="none" w="med" len="med"/>
            </a:ln>
            <a:effectLst>
              <a:outerShdw blurRad="25400" dist="12700" dir="2700000" algn="tl" rotWithShape="0">
                <a:schemeClr val="bg1">
                  <a:lumMod val="50000"/>
                  <a:alpha val="40000"/>
                </a:schemeClr>
              </a:outerShdw>
            </a:effectLst>
          </p:spPr>
          <p:txBody>
            <a:bodyPr vert="horz" wrap="square" lIns="51435" tIns="25718" rIns="51435" bIns="25718" numCol="1" rtlCol="0" anchor="t" anchorCtr="0" compatLnSpc="1">
              <a:prstTxWarp prst="textNoShape">
                <a:avLst/>
              </a:prstTxWarp>
            </a:bodyPr>
            <a:lstStyle/>
            <a:p>
              <a:pPr algn="ctr" defTabSz="514350" fontAlgn="base"/>
              <a:r>
                <a:rPr lang="ja-JP" altLang="en-US" sz="900" b="1">
                  <a:solidFill>
                    <a:schemeClr val="bg1"/>
                  </a:solidFill>
                  <a:latin typeface="Yu Gothic" panose="020B0400000000000000" pitchFamily="34" charset="-128"/>
                  <a:ea typeface="Yu Gothic" panose="020B0400000000000000" pitchFamily="34" charset="-128"/>
                </a:rPr>
                <a:t>車両／ドライバー</a:t>
              </a:r>
              <a:endParaRPr lang="ja-JP" altLang="en-US" sz="900" b="1" dirty="0">
                <a:solidFill>
                  <a:schemeClr val="bg1"/>
                </a:solidFill>
                <a:latin typeface="Yu Gothic" panose="020B0400000000000000" pitchFamily="34" charset="-128"/>
                <a:ea typeface="Yu Gothic" panose="020B0400000000000000" pitchFamily="34" charset="-128"/>
              </a:endParaRPr>
            </a:p>
          </p:txBody>
        </p:sp>
        <p:grpSp>
          <p:nvGrpSpPr>
            <p:cNvPr id="72" name="グループ化 71">
              <a:extLst>
                <a:ext uri="{FF2B5EF4-FFF2-40B4-BE49-F238E27FC236}">
                  <a16:creationId xmlns:a16="http://schemas.microsoft.com/office/drawing/2014/main" id="{40C76E3B-A8C7-3123-BCEF-99DC31099342}"/>
                </a:ext>
              </a:extLst>
            </p:cNvPr>
            <p:cNvGrpSpPr/>
            <p:nvPr/>
          </p:nvGrpSpPr>
          <p:grpSpPr>
            <a:xfrm>
              <a:off x="5029454" y="2807187"/>
              <a:ext cx="1169984" cy="657089"/>
              <a:chOff x="5516882" y="2996386"/>
              <a:chExt cx="1169984" cy="657089"/>
            </a:xfrm>
          </p:grpSpPr>
          <p:pic>
            <p:nvPicPr>
              <p:cNvPr id="90" name="図 89">
                <a:extLst>
                  <a:ext uri="{FF2B5EF4-FFF2-40B4-BE49-F238E27FC236}">
                    <a16:creationId xmlns:a16="http://schemas.microsoft.com/office/drawing/2014/main" id="{75084983-676B-BB97-761F-2D50AC152B1A}"/>
                  </a:ext>
                </a:extLst>
              </p:cNvPr>
              <p:cNvPicPr>
                <a:picLocks noChangeAspect="1"/>
              </p:cNvPicPr>
              <p:nvPr/>
            </p:nvPicPr>
            <p:blipFill>
              <a:blip r:embed="rId5">
                <a:duotone>
                  <a:schemeClr val="accent6">
                    <a:shade val="45000"/>
                    <a:satMod val="135000"/>
                  </a:schemeClr>
                  <a:prstClr val="white"/>
                </a:duotone>
              </a:blip>
              <a:stretch>
                <a:fillRect/>
              </a:stretch>
            </p:blipFill>
            <p:spPr>
              <a:xfrm>
                <a:off x="6100632" y="3115953"/>
                <a:ext cx="228610" cy="414885"/>
              </a:xfrm>
              <a:prstGeom prst="rect">
                <a:avLst/>
              </a:prstGeom>
            </p:spPr>
          </p:pic>
          <p:pic>
            <p:nvPicPr>
              <p:cNvPr id="91" name="図 90">
                <a:extLst>
                  <a:ext uri="{FF2B5EF4-FFF2-40B4-BE49-F238E27FC236}">
                    <a16:creationId xmlns:a16="http://schemas.microsoft.com/office/drawing/2014/main" id="{78B2F58D-3F09-0AC5-23E8-3BFF0CA2C228}"/>
                  </a:ext>
                </a:extLst>
              </p:cNvPr>
              <p:cNvPicPr>
                <a:picLocks noChangeAspect="1"/>
              </p:cNvPicPr>
              <p:nvPr/>
            </p:nvPicPr>
            <p:blipFill>
              <a:blip r:embed="rId6">
                <a:duotone>
                  <a:schemeClr val="accent6">
                    <a:shade val="45000"/>
                    <a:satMod val="135000"/>
                  </a:schemeClr>
                  <a:prstClr val="white"/>
                </a:duotone>
              </a:blip>
              <a:stretch>
                <a:fillRect/>
              </a:stretch>
            </p:blipFill>
            <p:spPr>
              <a:xfrm>
                <a:off x="6407466" y="3173549"/>
                <a:ext cx="279400" cy="292100"/>
              </a:xfrm>
              <a:prstGeom prst="rect">
                <a:avLst/>
              </a:prstGeom>
            </p:spPr>
          </p:pic>
          <p:pic>
            <p:nvPicPr>
              <p:cNvPr id="92" name="図 91">
                <a:extLst>
                  <a:ext uri="{FF2B5EF4-FFF2-40B4-BE49-F238E27FC236}">
                    <a16:creationId xmlns:a16="http://schemas.microsoft.com/office/drawing/2014/main" id="{CACAC63A-C993-8ECF-FDAF-F6CB7F5747B4}"/>
                  </a:ext>
                </a:extLst>
              </p:cNvPr>
              <p:cNvPicPr>
                <a:picLocks noChangeAspect="1"/>
              </p:cNvPicPr>
              <p:nvPr/>
            </p:nvPicPr>
            <p:blipFill>
              <a:blip r:embed="rId7">
                <a:duotone>
                  <a:schemeClr val="accent6">
                    <a:shade val="45000"/>
                    <a:satMod val="135000"/>
                  </a:schemeClr>
                  <a:prstClr val="white"/>
                </a:duotone>
              </a:blip>
              <a:stretch>
                <a:fillRect/>
              </a:stretch>
            </p:blipFill>
            <p:spPr>
              <a:xfrm>
                <a:off x="5516882" y="2996386"/>
                <a:ext cx="506599" cy="657089"/>
              </a:xfrm>
              <a:prstGeom prst="rect">
                <a:avLst/>
              </a:prstGeom>
            </p:spPr>
          </p:pic>
        </p:grpSp>
        <p:pic>
          <p:nvPicPr>
            <p:cNvPr id="73" name="図 72">
              <a:extLst>
                <a:ext uri="{FF2B5EF4-FFF2-40B4-BE49-F238E27FC236}">
                  <a16:creationId xmlns:a16="http://schemas.microsoft.com/office/drawing/2014/main" id="{D5A21C8A-6AE9-42A4-DF4F-72F728C8FC9D}"/>
                </a:ext>
              </a:extLst>
            </p:cNvPr>
            <p:cNvPicPr>
              <a:picLocks noChangeAspect="1"/>
            </p:cNvPicPr>
            <p:nvPr/>
          </p:nvPicPr>
          <p:blipFill rotWithShape="1">
            <a:blip r:embed="rId8"/>
            <a:srcRect l="16090" t="57933" r="13044" b="7034"/>
            <a:stretch/>
          </p:blipFill>
          <p:spPr>
            <a:xfrm>
              <a:off x="2728140" y="3608364"/>
              <a:ext cx="1080000" cy="684000"/>
            </a:xfrm>
            <a:prstGeom prst="rect">
              <a:avLst/>
            </a:prstGeom>
            <a:effectLst>
              <a:outerShdw blurRad="38100" dist="12700" dir="2700000" algn="tl" rotWithShape="0">
                <a:prstClr val="black">
                  <a:alpha val="40000"/>
                </a:prstClr>
              </a:outerShdw>
            </a:effectLst>
          </p:spPr>
        </p:pic>
        <p:sp>
          <p:nvSpPr>
            <p:cNvPr id="74" name="角丸四角形 39">
              <a:extLst>
                <a:ext uri="{FF2B5EF4-FFF2-40B4-BE49-F238E27FC236}">
                  <a16:creationId xmlns:a16="http://schemas.microsoft.com/office/drawing/2014/main" id="{64F21BB2-DBBD-52DE-A02B-BDE531A3EB39}"/>
                </a:ext>
              </a:extLst>
            </p:cNvPr>
            <p:cNvSpPr/>
            <p:nvPr/>
          </p:nvSpPr>
          <p:spPr bwMode="gray">
            <a:xfrm>
              <a:off x="2562065" y="2348563"/>
              <a:ext cx="1412151" cy="277898"/>
            </a:xfrm>
            <a:prstGeom prst="roundRect">
              <a:avLst/>
            </a:prstGeom>
            <a:solidFill>
              <a:srgbClr val="5494A8"/>
            </a:solidFill>
            <a:ln w="9525" cap="flat" cmpd="sng" algn="ctr">
              <a:noFill/>
              <a:prstDash val="solid"/>
              <a:round/>
              <a:headEnd type="none" w="med" len="med"/>
              <a:tailEnd type="none" w="med" len="med"/>
            </a:ln>
            <a:effectLst>
              <a:outerShdw blurRad="25400" dist="12700" dir="2700000" algn="tl" rotWithShape="0">
                <a:schemeClr val="bg1">
                  <a:lumMod val="50000"/>
                  <a:alpha val="40000"/>
                </a:schemeClr>
              </a:outerShdw>
            </a:effectLst>
          </p:spPr>
          <p:txBody>
            <a:bodyPr vert="horz" wrap="square" lIns="51435" tIns="25718" rIns="51435" bIns="25718" numCol="1" rtlCol="0" anchor="t" anchorCtr="0" compatLnSpc="1">
              <a:prstTxWarp prst="textNoShape">
                <a:avLst/>
              </a:prstTxWarp>
            </a:bodyPr>
            <a:lstStyle/>
            <a:p>
              <a:pPr algn="ctr" defTabSz="514350" fontAlgn="base"/>
              <a:r>
                <a:rPr lang="ja-JP" altLang="en-US" sz="900" b="1">
                  <a:solidFill>
                    <a:schemeClr val="bg1"/>
                  </a:solidFill>
                  <a:latin typeface="Yu Gothic" panose="020B0400000000000000" pitchFamily="34" charset="-128"/>
                  <a:ea typeface="Yu Gothic" panose="020B0400000000000000" pitchFamily="34" charset="-128"/>
                </a:rPr>
                <a:t>配車計画システム</a:t>
              </a:r>
              <a:endParaRPr lang="ja-JP" altLang="en-US" sz="900" b="1" dirty="0">
                <a:solidFill>
                  <a:schemeClr val="bg1"/>
                </a:solidFill>
                <a:latin typeface="Yu Gothic" panose="020B0400000000000000" pitchFamily="34" charset="-128"/>
                <a:ea typeface="Yu Gothic" panose="020B0400000000000000" pitchFamily="34" charset="-128"/>
              </a:endParaRPr>
            </a:p>
          </p:txBody>
        </p:sp>
        <p:pic>
          <p:nvPicPr>
            <p:cNvPr id="75" name="図 74">
              <a:extLst>
                <a:ext uri="{FF2B5EF4-FFF2-40B4-BE49-F238E27FC236}">
                  <a16:creationId xmlns:a16="http://schemas.microsoft.com/office/drawing/2014/main" id="{9DE115C4-B7F0-F31A-3CE8-09C239A617E5}"/>
                </a:ext>
              </a:extLst>
            </p:cNvPr>
            <p:cNvPicPr>
              <a:picLocks noChangeAspect="1"/>
            </p:cNvPicPr>
            <p:nvPr/>
          </p:nvPicPr>
          <p:blipFill rotWithShape="1">
            <a:blip r:embed="rId9"/>
            <a:srcRect l="17506" t="56744" r="7422" b="396"/>
            <a:stretch/>
          </p:blipFill>
          <p:spPr>
            <a:xfrm>
              <a:off x="7216003" y="3554364"/>
              <a:ext cx="1044000" cy="792000"/>
            </a:xfrm>
            <a:prstGeom prst="rect">
              <a:avLst/>
            </a:prstGeom>
            <a:effectLst>
              <a:outerShdw blurRad="38100" dist="12700" dir="2700000" algn="tl" rotWithShape="0">
                <a:prstClr val="black">
                  <a:alpha val="40000"/>
                </a:prstClr>
              </a:outerShdw>
            </a:effectLst>
          </p:spPr>
        </p:pic>
        <p:sp>
          <p:nvSpPr>
            <p:cNvPr id="76" name="角丸四角形 41">
              <a:extLst>
                <a:ext uri="{FF2B5EF4-FFF2-40B4-BE49-F238E27FC236}">
                  <a16:creationId xmlns:a16="http://schemas.microsoft.com/office/drawing/2014/main" id="{E1C04B9F-AE32-2101-8B77-F491D2E25FBF}"/>
                </a:ext>
              </a:extLst>
            </p:cNvPr>
            <p:cNvSpPr/>
            <p:nvPr/>
          </p:nvSpPr>
          <p:spPr bwMode="gray">
            <a:xfrm>
              <a:off x="7031928" y="2348563"/>
              <a:ext cx="1412151" cy="277898"/>
            </a:xfrm>
            <a:prstGeom prst="roundRect">
              <a:avLst/>
            </a:prstGeom>
            <a:solidFill>
              <a:srgbClr val="5494A8"/>
            </a:solidFill>
            <a:ln w="9525" cap="flat" cmpd="sng" algn="ctr">
              <a:noFill/>
              <a:prstDash val="solid"/>
              <a:round/>
              <a:headEnd type="none" w="med" len="med"/>
              <a:tailEnd type="none" w="med" len="med"/>
            </a:ln>
            <a:effectLst>
              <a:outerShdw blurRad="25400" dist="12700" dir="2700000" algn="tl" rotWithShape="0">
                <a:schemeClr val="bg1">
                  <a:lumMod val="50000"/>
                  <a:alpha val="40000"/>
                </a:schemeClr>
              </a:outerShdw>
            </a:effectLst>
          </p:spPr>
          <p:txBody>
            <a:bodyPr vert="horz" wrap="square" lIns="51435" tIns="25718" rIns="51435" bIns="25718" numCol="1" rtlCol="0" anchor="t" anchorCtr="0" compatLnSpc="1">
              <a:prstTxWarp prst="textNoShape">
                <a:avLst/>
              </a:prstTxWarp>
            </a:bodyPr>
            <a:lstStyle/>
            <a:p>
              <a:pPr algn="ctr" defTabSz="514350" fontAlgn="base"/>
              <a:r>
                <a:rPr lang="ja-JP" altLang="en-US" sz="900" b="1">
                  <a:solidFill>
                    <a:schemeClr val="bg1"/>
                  </a:solidFill>
                  <a:latin typeface="Yu Gothic" panose="020B0400000000000000" pitchFamily="34" charset="-128"/>
                  <a:ea typeface="Yu Gothic" panose="020B0400000000000000" pitchFamily="34" charset="-128"/>
                </a:rPr>
                <a:t>運行管理システム</a:t>
              </a:r>
              <a:endParaRPr lang="ja-JP" altLang="en-US" sz="900" b="1" dirty="0">
                <a:solidFill>
                  <a:schemeClr val="bg1"/>
                </a:solidFill>
                <a:latin typeface="Yu Gothic" panose="020B0400000000000000" pitchFamily="34" charset="-128"/>
                <a:ea typeface="Yu Gothic" panose="020B0400000000000000" pitchFamily="34" charset="-128"/>
              </a:endParaRPr>
            </a:p>
          </p:txBody>
        </p:sp>
        <p:pic>
          <p:nvPicPr>
            <p:cNvPr id="77" name="図 76">
              <a:extLst>
                <a:ext uri="{FF2B5EF4-FFF2-40B4-BE49-F238E27FC236}">
                  <a16:creationId xmlns:a16="http://schemas.microsoft.com/office/drawing/2014/main" id="{6BDA6B4E-922F-8089-489E-49638A31AED7}"/>
                </a:ext>
              </a:extLst>
            </p:cNvPr>
            <p:cNvPicPr>
              <a:picLocks noChangeAspect="1"/>
            </p:cNvPicPr>
            <p:nvPr/>
          </p:nvPicPr>
          <p:blipFill>
            <a:blip r:embed="rId10">
              <a:duotone>
                <a:schemeClr val="accent6">
                  <a:shade val="45000"/>
                  <a:satMod val="135000"/>
                </a:schemeClr>
                <a:prstClr val="white"/>
              </a:duotone>
            </a:blip>
            <a:stretch>
              <a:fillRect/>
            </a:stretch>
          </p:blipFill>
          <p:spPr>
            <a:xfrm>
              <a:off x="7475746" y="2737412"/>
              <a:ext cx="524514" cy="759371"/>
            </a:xfrm>
            <a:prstGeom prst="rect">
              <a:avLst/>
            </a:prstGeom>
          </p:spPr>
        </p:pic>
        <p:sp>
          <p:nvSpPr>
            <p:cNvPr id="78" name="角丸四角形 19">
              <a:extLst>
                <a:ext uri="{FF2B5EF4-FFF2-40B4-BE49-F238E27FC236}">
                  <a16:creationId xmlns:a16="http://schemas.microsoft.com/office/drawing/2014/main" id="{199BC166-C40F-0985-AA09-6B6C626D37B3}"/>
                </a:ext>
              </a:extLst>
            </p:cNvPr>
            <p:cNvSpPr/>
            <p:nvPr/>
          </p:nvSpPr>
          <p:spPr bwMode="gray">
            <a:xfrm>
              <a:off x="10315020" y="2344564"/>
              <a:ext cx="1182133" cy="289855"/>
            </a:xfrm>
            <a:prstGeom prst="roundRect">
              <a:avLst/>
            </a:prstGeom>
            <a:solidFill>
              <a:srgbClr val="5494A8"/>
            </a:solidFill>
            <a:ln w="9525" cap="flat" cmpd="sng" algn="ctr">
              <a:noFill/>
              <a:prstDash val="solid"/>
              <a:round/>
              <a:headEnd type="none" w="med" len="med"/>
              <a:tailEnd type="none" w="med" len="med"/>
            </a:ln>
            <a:effectLst>
              <a:outerShdw blurRad="25400" dist="12700" dir="2700000" algn="tl" rotWithShape="0">
                <a:schemeClr val="bg1">
                  <a:lumMod val="50000"/>
                  <a:alpha val="40000"/>
                </a:schemeClr>
              </a:outerShdw>
            </a:effectLst>
          </p:spPr>
          <p:txBody>
            <a:bodyPr vert="horz" wrap="square" lIns="51435" tIns="25718" rIns="51435" bIns="25718" numCol="1" rtlCol="0" anchor="t" anchorCtr="0" compatLnSpc="1">
              <a:prstTxWarp prst="textNoShape">
                <a:avLst/>
              </a:prstTxWarp>
            </a:bodyPr>
            <a:lstStyle/>
            <a:p>
              <a:pPr algn="ctr" defTabSz="514350" fontAlgn="base"/>
              <a:r>
                <a:rPr lang="ja-JP" altLang="en-US" sz="900" b="1" dirty="0">
                  <a:solidFill>
                    <a:schemeClr val="bg1"/>
                  </a:solidFill>
                  <a:latin typeface="Yu Gothic" panose="020B0400000000000000" pitchFamily="34" charset="-128"/>
                  <a:ea typeface="Yu Gothic" panose="020B0400000000000000" pitchFamily="34" charset="-128"/>
                </a:rPr>
                <a:t>会計システム</a:t>
              </a:r>
            </a:p>
          </p:txBody>
        </p:sp>
        <p:pic>
          <p:nvPicPr>
            <p:cNvPr id="79" name="Picture 2" descr="2-2-3 仕訳入力 - 税理士鈴木一弘のTKCシステム操作メモ">
              <a:extLst>
                <a:ext uri="{FF2B5EF4-FFF2-40B4-BE49-F238E27FC236}">
                  <a16:creationId xmlns:a16="http://schemas.microsoft.com/office/drawing/2014/main" id="{E64CDA20-3B2F-531B-74C3-D0F39AD5A79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41761" y="3621638"/>
              <a:ext cx="928651" cy="657452"/>
            </a:xfrm>
            <a:prstGeom prst="rect">
              <a:avLst/>
            </a:prstGeom>
            <a:noFill/>
            <a:effectLst>
              <a:outerShdw blurRad="381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0" name="角丸四角形 19">
              <a:extLst>
                <a:ext uri="{FF2B5EF4-FFF2-40B4-BE49-F238E27FC236}">
                  <a16:creationId xmlns:a16="http://schemas.microsoft.com/office/drawing/2014/main" id="{D0292C31-8983-A5CD-02D4-76F8977A128D}"/>
                </a:ext>
              </a:extLst>
            </p:cNvPr>
            <p:cNvSpPr/>
            <p:nvPr/>
          </p:nvSpPr>
          <p:spPr bwMode="gray">
            <a:xfrm>
              <a:off x="8759815" y="2344564"/>
              <a:ext cx="1182133" cy="289855"/>
            </a:xfrm>
            <a:prstGeom prst="roundRect">
              <a:avLst/>
            </a:prstGeom>
            <a:solidFill>
              <a:srgbClr val="5494A8"/>
            </a:solidFill>
            <a:ln w="9525" cap="flat" cmpd="sng" algn="ctr">
              <a:noFill/>
              <a:prstDash val="solid"/>
              <a:round/>
              <a:headEnd type="none" w="med" len="med"/>
              <a:tailEnd type="none" w="med" len="med"/>
            </a:ln>
            <a:effectLst>
              <a:outerShdw blurRad="25400" dist="12700" dir="2700000" algn="tl" rotWithShape="0">
                <a:schemeClr val="bg1">
                  <a:lumMod val="50000"/>
                  <a:alpha val="40000"/>
                </a:schemeClr>
              </a:outerShdw>
            </a:effectLst>
          </p:spPr>
          <p:txBody>
            <a:bodyPr vert="horz" wrap="square" lIns="51435" tIns="25718" rIns="51435" bIns="25718" numCol="1" rtlCol="0" anchor="t" anchorCtr="0" compatLnSpc="1">
              <a:prstTxWarp prst="textNoShape">
                <a:avLst/>
              </a:prstTxWarp>
            </a:bodyPr>
            <a:lstStyle/>
            <a:p>
              <a:pPr algn="ctr" defTabSz="514350" fontAlgn="base"/>
              <a:r>
                <a:rPr lang="ja-JP" altLang="en-US" sz="900" b="1" dirty="0">
                  <a:solidFill>
                    <a:schemeClr val="bg1"/>
                  </a:solidFill>
                  <a:latin typeface="Yu Gothic" panose="020B0400000000000000" pitchFamily="34" charset="-128"/>
                  <a:ea typeface="Yu Gothic" panose="020B0400000000000000" pitchFamily="34" charset="-128"/>
                </a:rPr>
                <a:t>人給システム</a:t>
              </a:r>
            </a:p>
          </p:txBody>
        </p:sp>
        <p:pic>
          <p:nvPicPr>
            <p:cNvPr id="81" name="図 80">
              <a:extLst>
                <a:ext uri="{FF2B5EF4-FFF2-40B4-BE49-F238E27FC236}">
                  <a16:creationId xmlns:a16="http://schemas.microsoft.com/office/drawing/2014/main" id="{C5CDB894-1F6A-8BA9-8A72-56E292DEAD9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892458" y="3624322"/>
              <a:ext cx="916847" cy="652084"/>
            </a:xfrm>
            <a:prstGeom prst="rect">
              <a:avLst/>
            </a:prstGeom>
            <a:effectLst>
              <a:outerShdw blurRad="38100" dist="12700" dir="2700000" algn="tl" rotWithShape="0">
                <a:prstClr val="black">
                  <a:alpha val="40000"/>
                </a:prstClr>
              </a:outerShdw>
            </a:effectLst>
          </p:spPr>
        </p:pic>
        <p:sp>
          <p:nvSpPr>
            <p:cNvPr id="82" name="角丸四角形 10">
              <a:extLst>
                <a:ext uri="{FF2B5EF4-FFF2-40B4-BE49-F238E27FC236}">
                  <a16:creationId xmlns:a16="http://schemas.microsoft.com/office/drawing/2014/main" id="{A16276FB-2E1E-BE58-DF69-3DCE8C59C561}"/>
                </a:ext>
              </a:extLst>
            </p:cNvPr>
            <p:cNvSpPr/>
            <p:nvPr/>
          </p:nvSpPr>
          <p:spPr bwMode="gray">
            <a:xfrm>
              <a:off x="776159" y="2344564"/>
              <a:ext cx="1182133" cy="289855"/>
            </a:xfrm>
            <a:prstGeom prst="roundRect">
              <a:avLst/>
            </a:prstGeom>
            <a:solidFill>
              <a:srgbClr val="5494A8"/>
            </a:solidFill>
            <a:ln w="9525" cap="flat" cmpd="sng" algn="ctr">
              <a:noFill/>
              <a:prstDash val="solid"/>
              <a:round/>
              <a:headEnd type="none" w="med" len="med"/>
              <a:tailEnd type="none" w="med" len="med"/>
            </a:ln>
            <a:effectLst>
              <a:outerShdw blurRad="25400" dist="12700" dir="2700000" algn="tl" rotWithShape="0">
                <a:schemeClr val="bg1">
                  <a:lumMod val="50000"/>
                  <a:alpha val="40000"/>
                </a:schemeClr>
              </a:outerShdw>
            </a:effectLst>
          </p:spPr>
          <p:txBody>
            <a:bodyPr vert="horz" wrap="square" lIns="51435" tIns="25718" rIns="51435" bIns="25718" numCol="1" rtlCol="0" anchor="t" anchorCtr="0" compatLnSpc="1">
              <a:prstTxWarp prst="textNoShape">
                <a:avLst/>
              </a:prstTxWarp>
            </a:bodyPr>
            <a:lstStyle/>
            <a:p>
              <a:pPr algn="ctr" defTabSz="514350" fontAlgn="base"/>
              <a:r>
                <a:rPr lang="ja-JP" altLang="en-US" sz="900" b="1" dirty="0">
                  <a:solidFill>
                    <a:schemeClr val="bg1"/>
                  </a:solidFill>
                  <a:latin typeface="Yu Gothic" panose="020B0400000000000000" pitchFamily="34" charset="-128"/>
                  <a:ea typeface="Yu Gothic" panose="020B0400000000000000" pitchFamily="34" charset="-128"/>
                </a:rPr>
                <a:t>ドライブドア</a:t>
              </a:r>
            </a:p>
          </p:txBody>
        </p:sp>
        <p:pic>
          <p:nvPicPr>
            <p:cNvPr id="83" name="図 82">
              <a:extLst>
                <a:ext uri="{FF2B5EF4-FFF2-40B4-BE49-F238E27FC236}">
                  <a16:creationId xmlns:a16="http://schemas.microsoft.com/office/drawing/2014/main" id="{141D03B4-9DBE-DD89-EF75-A90E95D0E23D}"/>
                </a:ext>
              </a:extLst>
            </p:cNvPr>
            <p:cNvPicPr>
              <a:picLocks noChangeAspect="1"/>
            </p:cNvPicPr>
            <p:nvPr/>
          </p:nvPicPr>
          <p:blipFill>
            <a:blip r:embed="rId13"/>
            <a:stretch>
              <a:fillRect/>
            </a:stretch>
          </p:blipFill>
          <p:spPr>
            <a:xfrm>
              <a:off x="866050" y="3591399"/>
              <a:ext cx="1002350" cy="717930"/>
            </a:xfrm>
            <a:prstGeom prst="rect">
              <a:avLst/>
            </a:prstGeom>
            <a:effectLst>
              <a:outerShdw blurRad="38100" dist="12700" dir="2700000" algn="tl" rotWithShape="0">
                <a:prstClr val="black">
                  <a:alpha val="40000"/>
                </a:prstClr>
              </a:outerShdw>
            </a:effectLst>
          </p:spPr>
        </p:pic>
        <p:pic>
          <p:nvPicPr>
            <p:cNvPr id="84" name="図 83">
              <a:extLst>
                <a:ext uri="{FF2B5EF4-FFF2-40B4-BE49-F238E27FC236}">
                  <a16:creationId xmlns:a16="http://schemas.microsoft.com/office/drawing/2014/main" id="{8A913F56-9AD1-C967-37AB-9E16C5B8D65D}"/>
                </a:ext>
              </a:extLst>
            </p:cNvPr>
            <p:cNvPicPr>
              <a:picLocks noChangeAspect="1"/>
            </p:cNvPicPr>
            <p:nvPr/>
          </p:nvPicPr>
          <p:blipFill>
            <a:blip r:embed="rId14">
              <a:duotone>
                <a:schemeClr val="accent6">
                  <a:shade val="45000"/>
                  <a:satMod val="135000"/>
                </a:schemeClr>
                <a:prstClr val="white"/>
              </a:duotone>
            </a:blip>
            <a:stretch>
              <a:fillRect/>
            </a:stretch>
          </p:blipFill>
          <p:spPr>
            <a:xfrm>
              <a:off x="993999" y="2753646"/>
              <a:ext cx="694878" cy="775678"/>
            </a:xfrm>
            <a:prstGeom prst="rect">
              <a:avLst/>
            </a:prstGeom>
          </p:spPr>
        </p:pic>
        <p:sp>
          <p:nvSpPr>
            <p:cNvPr id="85" name="右矢印 130">
              <a:extLst>
                <a:ext uri="{FF2B5EF4-FFF2-40B4-BE49-F238E27FC236}">
                  <a16:creationId xmlns:a16="http://schemas.microsoft.com/office/drawing/2014/main" id="{BAB8E5B3-C63E-34BB-58B1-258336602EED}"/>
                </a:ext>
              </a:extLst>
            </p:cNvPr>
            <p:cNvSpPr/>
            <p:nvPr/>
          </p:nvSpPr>
          <p:spPr>
            <a:xfrm>
              <a:off x="6476012" y="2984350"/>
              <a:ext cx="521752" cy="479926"/>
            </a:xfrm>
            <a:prstGeom prst="rightArrow">
              <a:avLst/>
            </a:prstGeom>
            <a:solidFill>
              <a:srgbClr val="D6E2E5"/>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dirty="0">
                <a:latin typeface="Yu Gothic" panose="020B0400000000000000" pitchFamily="34" charset="-128"/>
                <a:ea typeface="Yu Gothic" panose="020B0400000000000000" pitchFamily="34" charset="-128"/>
              </a:endParaRPr>
            </a:p>
          </p:txBody>
        </p:sp>
        <p:sp>
          <p:nvSpPr>
            <p:cNvPr id="86" name="角丸四角形 131">
              <a:extLst>
                <a:ext uri="{FF2B5EF4-FFF2-40B4-BE49-F238E27FC236}">
                  <a16:creationId xmlns:a16="http://schemas.microsoft.com/office/drawing/2014/main" id="{ADE5366D-2441-15D6-DA40-C137DD005C15}"/>
                </a:ext>
              </a:extLst>
            </p:cNvPr>
            <p:cNvSpPr/>
            <p:nvPr/>
          </p:nvSpPr>
          <p:spPr bwMode="gray">
            <a:xfrm>
              <a:off x="6267529" y="2745339"/>
              <a:ext cx="938719" cy="199391"/>
            </a:xfrm>
            <a:prstGeom prst="roundRect">
              <a:avLst/>
            </a:prstGeom>
            <a:noFill/>
            <a:ln w="9525" cap="flat" cmpd="sng" algn="ctr">
              <a:noFill/>
              <a:prstDash val="solid"/>
              <a:round/>
              <a:headEnd type="none" w="med" len="med"/>
              <a:tailEnd type="none" w="med" len="med"/>
            </a:ln>
            <a:effectLst/>
          </p:spPr>
          <p:txBody>
            <a:bodyPr vert="horz" wrap="square" lIns="51435" tIns="25718" rIns="51435" bIns="25718" numCol="1" rtlCol="0" anchor="ctr" anchorCtr="0" compatLnSpc="1">
              <a:prstTxWarp prst="textNoShape">
                <a:avLst/>
              </a:prstTxWarp>
            </a:bodyPr>
            <a:lstStyle/>
            <a:p>
              <a:pPr algn="ctr" defTabSz="514350" fontAlgn="base"/>
              <a:r>
                <a:rPr lang="ja-JP" altLang="en-US" sz="900" b="1">
                  <a:solidFill>
                    <a:schemeClr val="tx1">
                      <a:lumMod val="75000"/>
                      <a:lumOff val="25000"/>
                    </a:schemeClr>
                  </a:solidFill>
                  <a:latin typeface="Yu Gothic" panose="020B0400000000000000" pitchFamily="34" charset="-128"/>
                  <a:ea typeface="Yu Gothic" panose="020B0400000000000000" pitchFamily="34" charset="-128"/>
                </a:rPr>
                <a:t>店着実績</a:t>
              </a:r>
              <a:endParaRPr lang="ja-JP" altLang="en-US" sz="900" b="1" dirty="0">
                <a:solidFill>
                  <a:schemeClr val="tx1">
                    <a:lumMod val="75000"/>
                    <a:lumOff val="25000"/>
                  </a:schemeClr>
                </a:solidFill>
                <a:latin typeface="Yu Gothic" panose="020B0400000000000000" pitchFamily="34" charset="-128"/>
                <a:ea typeface="Yu Gothic" panose="020B0400000000000000" pitchFamily="34" charset="-128"/>
              </a:endParaRPr>
            </a:p>
          </p:txBody>
        </p:sp>
        <p:pic>
          <p:nvPicPr>
            <p:cNvPr id="87" name="図 86">
              <a:extLst>
                <a:ext uri="{FF2B5EF4-FFF2-40B4-BE49-F238E27FC236}">
                  <a16:creationId xmlns:a16="http://schemas.microsoft.com/office/drawing/2014/main" id="{96D1AAC0-0BED-A537-1DD8-CF7827BDFAEE}"/>
                </a:ext>
              </a:extLst>
            </p:cNvPr>
            <p:cNvPicPr>
              <a:picLocks noChangeAspect="1"/>
            </p:cNvPicPr>
            <p:nvPr/>
          </p:nvPicPr>
          <p:blipFill>
            <a:blip r:embed="rId14">
              <a:duotone>
                <a:schemeClr val="accent6">
                  <a:shade val="45000"/>
                  <a:satMod val="135000"/>
                </a:schemeClr>
                <a:prstClr val="white"/>
              </a:duotone>
            </a:blip>
            <a:stretch>
              <a:fillRect/>
            </a:stretch>
          </p:blipFill>
          <p:spPr>
            <a:xfrm>
              <a:off x="2912740" y="2753646"/>
              <a:ext cx="694878" cy="775678"/>
            </a:xfrm>
            <a:prstGeom prst="rect">
              <a:avLst/>
            </a:prstGeom>
          </p:spPr>
        </p:pic>
        <p:pic>
          <p:nvPicPr>
            <p:cNvPr id="88" name="図 87">
              <a:extLst>
                <a:ext uri="{FF2B5EF4-FFF2-40B4-BE49-F238E27FC236}">
                  <a16:creationId xmlns:a16="http://schemas.microsoft.com/office/drawing/2014/main" id="{64656075-E4B9-BBC5-BEE0-AF6F6BD6E98A}"/>
                </a:ext>
              </a:extLst>
            </p:cNvPr>
            <p:cNvPicPr>
              <a:picLocks noChangeAspect="1"/>
            </p:cNvPicPr>
            <p:nvPr/>
          </p:nvPicPr>
          <p:blipFill>
            <a:blip r:embed="rId15">
              <a:duotone>
                <a:schemeClr val="accent6">
                  <a:shade val="45000"/>
                  <a:satMod val="135000"/>
                </a:schemeClr>
                <a:prstClr val="white"/>
              </a:duotone>
            </a:blip>
            <a:stretch>
              <a:fillRect/>
            </a:stretch>
          </p:blipFill>
          <p:spPr>
            <a:xfrm>
              <a:off x="9123310" y="2715909"/>
              <a:ext cx="627228" cy="799715"/>
            </a:xfrm>
            <a:prstGeom prst="rect">
              <a:avLst/>
            </a:prstGeom>
          </p:spPr>
        </p:pic>
        <p:pic>
          <p:nvPicPr>
            <p:cNvPr id="89" name="図 88">
              <a:extLst>
                <a:ext uri="{FF2B5EF4-FFF2-40B4-BE49-F238E27FC236}">
                  <a16:creationId xmlns:a16="http://schemas.microsoft.com/office/drawing/2014/main" id="{BB2BA348-F2E4-2D8E-40A7-D86EEAF38F99}"/>
                </a:ext>
              </a:extLst>
            </p:cNvPr>
            <p:cNvPicPr>
              <a:picLocks noChangeAspect="1"/>
            </p:cNvPicPr>
            <p:nvPr/>
          </p:nvPicPr>
          <p:blipFill>
            <a:blip r:embed="rId15">
              <a:duotone>
                <a:schemeClr val="accent6">
                  <a:shade val="45000"/>
                  <a:satMod val="135000"/>
                </a:schemeClr>
                <a:prstClr val="white"/>
              </a:duotone>
            </a:blip>
            <a:stretch>
              <a:fillRect/>
            </a:stretch>
          </p:blipFill>
          <p:spPr>
            <a:xfrm>
              <a:off x="10571110" y="2715909"/>
              <a:ext cx="627228" cy="799715"/>
            </a:xfrm>
            <a:prstGeom prst="rect">
              <a:avLst/>
            </a:prstGeom>
          </p:spPr>
        </p:pic>
      </p:grpSp>
      <p:sp>
        <p:nvSpPr>
          <p:cNvPr id="93" name="テキスト ボックス 92">
            <a:extLst>
              <a:ext uri="{FF2B5EF4-FFF2-40B4-BE49-F238E27FC236}">
                <a16:creationId xmlns:a16="http://schemas.microsoft.com/office/drawing/2014/main" id="{7573781B-12E5-A985-2048-8E5D0A42DB81}"/>
              </a:ext>
            </a:extLst>
          </p:cNvPr>
          <p:cNvSpPr txBox="1"/>
          <p:nvPr/>
        </p:nvSpPr>
        <p:spPr>
          <a:xfrm>
            <a:off x="415635" y="5063338"/>
            <a:ext cx="8728365" cy="843180"/>
          </a:xfrm>
          <a:prstGeom prst="rect">
            <a:avLst/>
          </a:prstGeom>
          <a:noFill/>
        </p:spPr>
        <p:txBody>
          <a:bodyPr wrap="square" rtlCol="0">
            <a:spAutoFit/>
          </a:bodyPr>
          <a:lstStyle/>
          <a:p>
            <a:pPr algn="ctr">
              <a:lnSpc>
                <a:spcPct val="125000"/>
              </a:lnSpc>
            </a:pPr>
            <a:r>
              <a:rPr lang="ja-JP" altLang="en-US" b="1" dirty="0">
                <a:solidFill>
                  <a:srgbClr val="E05329"/>
                </a:solidFill>
                <a:latin typeface="Yu Gothic" panose="020B0400000000000000" pitchFamily="34" charset="-128"/>
                <a:ea typeface="Yu Gothic" panose="020B0400000000000000" pitchFamily="34" charset="-128"/>
              </a:rPr>
              <a:t>配車</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a:t>
            </a:r>
            <a:r>
              <a:rPr lang="ja-JP" altLang="en-US" b="1" dirty="0">
                <a:solidFill>
                  <a:srgbClr val="E05329"/>
                </a:solidFill>
                <a:latin typeface="Yu Gothic" panose="020B0400000000000000" pitchFamily="34" charset="-128"/>
                <a:ea typeface="Yu Gothic" panose="020B0400000000000000" pitchFamily="34" charset="-128"/>
              </a:rPr>
              <a:t>点呼</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a:t>
            </a:r>
            <a:r>
              <a:rPr lang="ja-JP" altLang="en-US" b="1" dirty="0">
                <a:solidFill>
                  <a:srgbClr val="E05329"/>
                </a:solidFill>
                <a:latin typeface="Yu Gothic" panose="020B0400000000000000" pitchFamily="34" charset="-128"/>
                <a:ea typeface="Yu Gothic" panose="020B0400000000000000" pitchFamily="34" charset="-128"/>
              </a:rPr>
              <a:t>運行管理</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a:t>
            </a:r>
            <a:r>
              <a:rPr lang="ja-JP" altLang="en-US" b="1" dirty="0">
                <a:solidFill>
                  <a:srgbClr val="E05329"/>
                </a:solidFill>
                <a:latin typeface="Yu Gothic" panose="020B0400000000000000" pitchFamily="34" charset="-128"/>
                <a:ea typeface="Yu Gothic" panose="020B0400000000000000" pitchFamily="34" charset="-128"/>
              </a:rPr>
              <a:t>会計</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a:t>
            </a:r>
            <a:r>
              <a:rPr lang="ja-JP" altLang="en-US" b="1" dirty="0">
                <a:solidFill>
                  <a:srgbClr val="E05329"/>
                </a:solidFill>
                <a:latin typeface="Yu Gothic" panose="020B0400000000000000" pitchFamily="34" charset="-128"/>
                <a:ea typeface="Yu Gothic" panose="020B0400000000000000" pitchFamily="34" charset="-128"/>
              </a:rPr>
              <a:t>給与システム</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との連携により</a:t>
            </a:r>
          </a:p>
          <a:p>
            <a:pPr algn="ctr">
              <a:lnSpc>
                <a:spcPct val="125000"/>
              </a:lnSpc>
            </a:pP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二重入力の大幅削減と、収支把握までのリードタイム短縮が実現可能です</a:t>
            </a:r>
          </a:p>
        </p:txBody>
      </p:sp>
    </p:spTree>
    <p:extLst>
      <p:ext uri="{BB962C8B-B14F-4D97-AF65-F5344CB8AC3E}">
        <p14:creationId xmlns:p14="http://schemas.microsoft.com/office/powerpoint/2010/main" val="30698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12</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製品概要（該当顧客ニーズ）</a:t>
            </a:r>
          </a:p>
        </p:txBody>
      </p:sp>
      <p:sp>
        <p:nvSpPr>
          <p:cNvPr id="55" name="タイトル 1">
            <a:extLst>
              <a:ext uri="{FF2B5EF4-FFF2-40B4-BE49-F238E27FC236}">
                <a16:creationId xmlns:a16="http://schemas.microsoft.com/office/drawing/2014/main" id="{ABE90143-D2F9-6B1B-1E46-0A46F19CDB00}"/>
              </a:ext>
            </a:extLst>
          </p:cNvPr>
          <p:cNvSpPr>
            <a:spLocks noGrp="1"/>
          </p:cNvSpPr>
          <p:nvPr>
            <p:ph type="title"/>
          </p:nvPr>
        </p:nvSpPr>
        <p:spPr>
          <a:xfrm>
            <a:off x="257453" y="596559"/>
            <a:ext cx="6312408" cy="384492"/>
          </a:xfrm>
        </p:spPr>
        <p:txBody>
          <a:bodyPr>
            <a:normAutofit/>
          </a:bodyPr>
          <a:lstStyle/>
          <a:p>
            <a:r>
              <a:rPr lang="ja-JP" altLang="en-US" sz="1800" dirty="0"/>
              <a:t>こんな該当顧客のニーズにお応えできるシステムです。</a:t>
            </a:r>
            <a:endParaRPr kumimoji="1" lang="ja-JP" altLang="en-US" sz="1800" dirty="0"/>
          </a:p>
        </p:txBody>
      </p:sp>
      <p:sp>
        <p:nvSpPr>
          <p:cNvPr id="97" name="字幕 2">
            <a:extLst>
              <a:ext uri="{FF2B5EF4-FFF2-40B4-BE49-F238E27FC236}">
                <a16:creationId xmlns:a16="http://schemas.microsoft.com/office/drawing/2014/main" id="{BA4DD3C0-31D8-3E01-3A86-62F0D4B1542A}"/>
              </a:ext>
            </a:extLst>
          </p:cNvPr>
          <p:cNvSpPr txBox="1">
            <a:spLocks/>
          </p:cNvSpPr>
          <p:nvPr/>
        </p:nvSpPr>
        <p:spPr>
          <a:xfrm>
            <a:off x="648087" y="5813287"/>
            <a:ext cx="8609826" cy="384492"/>
          </a:xfrm>
          <a:prstGeom prst="rect">
            <a:avLst/>
          </a:prstGeom>
          <a:ln>
            <a:noFill/>
          </a:ln>
        </p:spPr>
        <p:txBody>
          <a:bodyPr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dirty="0">
                <a:solidFill>
                  <a:srgbClr val="0070C0"/>
                </a:solidFill>
                <a:latin typeface="Meiryo UI" panose="020B0604030504040204" pitchFamily="50" charset="-128"/>
                <a:ea typeface="Meiryo UI" panose="020B0604030504040204" pitchFamily="50" charset="-128"/>
              </a:rPr>
              <a:t>上記はニーズ以外でも、運送業務管理システムの導入／入れ替えを検討している全ての企業様へお応えできるシステムです</a:t>
            </a:r>
          </a:p>
        </p:txBody>
      </p:sp>
      <p:grpSp>
        <p:nvGrpSpPr>
          <p:cNvPr id="2" name="グループ化 1">
            <a:extLst>
              <a:ext uri="{FF2B5EF4-FFF2-40B4-BE49-F238E27FC236}">
                <a16:creationId xmlns:a16="http://schemas.microsoft.com/office/drawing/2014/main" id="{F381EC18-A24D-4500-E3C5-B848B36066E3}"/>
              </a:ext>
            </a:extLst>
          </p:cNvPr>
          <p:cNvGrpSpPr/>
          <p:nvPr/>
        </p:nvGrpSpPr>
        <p:grpSpPr>
          <a:xfrm>
            <a:off x="367919" y="1118940"/>
            <a:ext cx="8434504" cy="4299278"/>
            <a:chOff x="327992" y="1466795"/>
            <a:chExt cx="8434504" cy="4299278"/>
          </a:xfrm>
        </p:grpSpPr>
        <p:sp>
          <p:nvSpPr>
            <p:cNvPr id="25" name="字幕 2">
              <a:extLst>
                <a:ext uri="{FF2B5EF4-FFF2-40B4-BE49-F238E27FC236}">
                  <a16:creationId xmlns:a16="http://schemas.microsoft.com/office/drawing/2014/main" id="{621E3BE5-3179-F520-75D4-2712A3DF92AE}"/>
                </a:ext>
              </a:extLst>
            </p:cNvPr>
            <p:cNvSpPr txBox="1">
              <a:spLocks/>
            </p:cNvSpPr>
            <p:nvPr/>
          </p:nvSpPr>
          <p:spPr>
            <a:xfrm>
              <a:off x="431800" y="1467899"/>
              <a:ext cx="6549220" cy="384492"/>
            </a:xfrm>
            <a:prstGeom prst="rect">
              <a:avLst/>
            </a:prstGeom>
            <a:ln>
              <a:noFill/>
            </a:ln>
          </p:spPr>
          <p:txBody>
            <a:bodyPr/>
            <a:lstStyle>
              <a:lvl1pPr marL="0" indent="0" algn="l" rtl="0" eaLnBrk="1" latinLnBrk="0" hangingPunct="1">
                <a:spcBef>
                  <a:spcPts val="600"/>
                </a:spcBef>
                <a:buClr>
                  <a:schemeClr val="accent1"/>
                </a:buClr>
                <a:buSzPct val="70000"/>
                <a:buFont typeface="Wingdings"/>
                <a:buNone/>
                <a:defRPr kumimoji="1" sz="1400" kern="1200">
                  <a:solidFill>
                    <a:schemeClr val="tx1"/>
                  </a:solidFill>
                  <a:latin typeface="メイリオ" panose="020B0604030504040204" pitchFamily="50" charset="-128"/>
                  <a:ea typeface="メイリオ" panose="020B0604030504040204" pitchFamily="50" charset="-128"/>
                  <a:cs typeface="+mn-cs"/>
                </a:defRPr>
              </a:lvl1pPr>
              <a:lvl2pPr marL="640080" indent="-274320" algn="l" rtl="0" eaLnBrk="1" latinLnBrk="0" hangingPunct="1">
                <a:spcBef>
                  <a:spcPct val="20000"/>
                </a:spcBef>
                <a:buClr>
                  <a:schemeClr val="accent1"/>
                </a:buClr>
                <a:buSzPct val="80000"/>
                <a:buFont typeface="Wingdings 2"/>
                <a:buChar char=""/>
                <a:defRPr kumimoji="1" sz="2100" kern="1200">
                  <a:solidFill>
                    <a:schemeClr val="tx1"/>
                  </a:solidFill>
                  <a:latin typeface="メイリオ" panose="020B0604030504040204" pitchFamily="50" charset="-128"/>
                  <a:ea typeface="メイリオ" panose="020B0604030504040204" pitchFamily="50" charset="-128"/>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1" sz="1600" kern="1200">
                  <a:solidFill>
                    <a:schemeClr val="tx1"/>
                  </a:solidFill>
                  <a:latin typeface="メイリオ" panose="020B0604030504040204" pitchFamily="50" charset="-128"/>
                  <a:ea typeface="メイリオ" panose="020B0604030504040204" pitchFamily="50" charset="-128"/>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a:lstStyle>
            <a:p>
              <a:pPr defTabSz="914400"/>
              <a:r>
                <a:rPr lang="ja-JP" altLang="en-US" b="1" dirty="0">
                  <a:latin typeface="Meiryo UI" panose="020B0604030504040204" pitchFamily="50" charset="-128"/>
                  <a:ea typeface="Meiryo UI" panose="020B0604030504040204" pitchFamily="50" charset="-128"/>
                </a:rPr>
                <a:t>テレワークを検討しているが、全社で使えるシステムが必要</a:t>
              </a:r>
            </a:p>
          </p:txBody>
        </p:sp>
        <p:sp>
          <p:nvSpPr>
            <p:cNvPr id="26" name="字幕 2">
              <a:extLst>
                <a:ext uri="{FF2B5EF4-FFF2-40B4-BE49-F238E27FC236}">
                  <a16:creationId xmlns:a16="http://schemas.microsoft.com/office/drawing/2014/main" id="{CF249829-4701-1AEB-B81D-FECE489A2416}"/>
                </a:ext>
              </a:extLst>
            </p:cNvPr>
            <p:cNvSpPr txBox="1">
              <a:spLocks/>
            </p:cNvSpPr>
            <p:nvPr/>
          </p:nvSpPr>
          <p:spPr>
            <a:xfrm>
              <a:off x="327992" y="1466795"/>
              <a:ext cx="100922" cy="385821"/>
            </a:xfrm>
            <a:prstGeom prst="rect">
              <a:avLst/>
            </a:prstGeom>
            <a:solidFill>
              <a:srgbClr val="0070C0"/>
            </a:solidFill>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sz="1400" dirty="0">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FEF54670-2B54-09A7-DA53-0720EF4AE071}"/>
                </a:ext>
              </a:extLst>
            </p:cNvPr>
            <p:cNvCxnSpPr>
              <a:cxnSpLocks/>
            </p:cNvCxnSpPr>
            <p:nvPr/>
          </p:nvCxnSpPr>
          <p:spPr>
            <a:xfrm>
              <a:off x="341792" y="1782467"/>
              <a:ext cx="7372171"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字幕 2">
              <a:extLst>
                <a:ext uri="{FF2B5EF4-FFF2-40B4-BE49-F238E27FC236}">
                  <a16:creationId xmlns:a16="http://schemas.microsoft.com/office/drawing/2014/main" id="{3A1110F2-C97B-7D7D-1E6D-76C4AF73CF59}"/>
                </a:ext>
              </a:extLst>
            </p:cNvPr>
            <p:cNvSpPr txBox="1">
              <a:spLocks/>
            </p:cNvSpPr>
            <p:nvPr/>
          </p:nvSpPr>
          <p:spPr>
            <a:xfrm>
              <a:off x="445600" y="2352943"/>
              <a:ext cx="6549220"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400" dirty="0">
                  <a:latin typeface="Meiryo UI" panose="020B0604030504040204" pitchFamily="50" charset="-128"/>
                  <a:ea typeface="Meiryo UI" panose="020B0604030504040204" pitchFamily="50" charset="-128"/>
                </a:rPr>
                <a:t>Excel</a:t>
              </a:r>
              <a:r>
                <a:rPr lang="ja-JP" altLang="en-US" sz="1400" dirty="0">
                  <a:latin typeface="Meiryo UI" panose="020B0604030504040204" pitchFamily="50" charset="-128"/>
                  <a:ea typeface="Meiryo UI" panose="020B0604030504040204" pitchFamily="50" charset="-128"/>
                </a:rPr>
                <a:t>請求書から脱却を図りたい</a:t>
              </a:r>
            </a:p>
          </p:txBody>
        </p:sp>
        <p:sp>
          <p:nvSpPr>
            <p:cNvPr id="29" name="字幕 2">
              <a:extLst>
                <a:ext uri="{FF2B5EF4-FFF2-40B4-BE49-F238E27FC236}">
                  <a16:creationId xmlns:a16="http://schemas.microsoft.com/office/drawing/2014/main" id="{C324CF86-F97B-4547-478B-2C45D6E62121}"/>
                </a:ext>
              </a:extLst>
            </p:cNvPr>
            <p:cNvSpPr txBox="1">
              <a:spLocks/>
            </p:cNvSpPr>
            <p:nvPr/>
          </p:nvSpPr>
          <p:spPr>
            <a:xfrm>
              <a:off x="341792" y="2351839"/>
              <a:ext cx="100922" cy="385821"/>
            </a:xfrm>
            <a:prstGeom prst="rect">
              <a:avLst/>
            </a:prstGeom>
            <a:solidFill>
              <a:srgbClr val="0070C0"/>
            </a:solidFill>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sz="1400" dirty="0">
                <a:latin typeface="Meiryo UI" panose="020B0604030504040204" pitchFamily="50" charset="-128"/>
                <a:ea typeface="Meiryo UI" panose="020B0604030504040204" pitchFamily="50" charset="-128"/>
              </a:endParaRPr>
            </a:p>
          </p:txBody>
        </p:sp>
        <p:cxnSp>
          <p:nvCxnSpPr>
            <p:cNvPr id="30" name="直線コネクタ 29">
              <a:extLst>
                <a:ext uri="{FF2B5EF4-FFF2-40B4-BE49-F238E27FC236}">
                  <a16:creationId xmlns:a16="http://schemas.microsoft.com/office/drawing/2014/main" id="{B921E7F0-E2CA-9BAF-17C8-7B93BB8F16D6}"/>
                </a:ext>
              </a:extLst>
            </p:cNvPr>
            <p:cNvCxnSpPr>
              <a:cxnSpLocks/>
            </p:cNvCxnSpPr>
            <p:nvPr/>
          </p:nvCxnSpPr>
          <p:spPr>
            <a:xfrm>
              <a:off x="355592" y="2667511"/>
              <a:ext cx="7372171"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字幕 2">
              <a:extLst>
                <a:ext uri="{FF2B5EF4-FFF2-40B4-BE49-F238E27FC236}">
                  <a16:creationId xmlns:a16="http://schemas.microsoft.com/office/drawing/2014/main" id="{1CEFDB78-0BE6-7AFB-B404-96CE94F06EB7}"/>
                </a:ext>
              </a:extLst>
            </p:cNvPr>
            <p:cNvSpPr txBox="1">
              <a:spLocks/>
            </p:cNvSpPr>
            <p:nvPr/>
          </p:nvSpPr>
          <p:spPr>
            <a:xfrm>
              <a:off x="445600" y="3257051"/>
              <a:ext cx="6549220"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a:latin typeface="Meiryo UI" panose="020B0604030504040204" pitchFamily="50" charset="-128"/>
                  <a:ea typeface="Meiryo UI" panose="020B0604030504040204" pitchFamily="50" charset="-128"/>
                </a:rPr>
                <a:t>オンプレ型パッケージからの置き換えを検討している</a:t>
              </a:r>
              <a:endParaRPr lang="ja-JP" altLang="en-US" sz="1400" dirty="0">
                <a:latin typeface="Meiryo UI" panose="020B0604030504040204" pitchFamily="50" charset="-128"/>
                <a:ea typeface="Meiryo UI" panose="020B0604030504040204" pitchFamily="50" charset="-128"/>
              </a:endParaRPr>
            </a:p>
          </p:txBody>
        </p:sp>
        <p:sp>
          <p:nvSpPr>
            <p:cNvPr id="32" name="字幕 2">
              <a:extLst>
                <a:ext uri="{FF2B5EF4-FFF2-40B4-BE49-F238E27FC236}">
                  <a16:creationId xmlns:a16="http://schemas.microsoft.com/office/drawing/2014/main" id="{70A6A358-F817-AC0D-7D03-13CDCD6F859C}"/>
                </a:ext>
              </a:extLst>
            </p:cNvPr>
            <p:cNvSpPr txBox="1">
              <a:spLocks/>
            </p:cNvSpPr>
            <p:nvPr/>
          </p:nvSpPr>
          <p:spPr>
            <a:xfrm>
              <a:off x="341792" y="3255947"/>
              <a:ext cx="100922" cy="385821"/>
            </a:xfrm>
            <a:prstGeom prst="rect">
              <a:avLst/>
            </a:prstGeom>
            <a:solidFill>
              <a:srgbClr val="0070C0"/>
            </a:solidFill>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sz="1400" dirty="0">
                <a:latin typeface="Meiryo UI" panose="020B0604030504040204" pitchFamily="50" charset="-128"/>
                <a:ea typeface="Meiryo UI" panose="020B0604030504040204" pitchFamily="50" charset="-128"/>
              </a:endParaRPr>
            </a:p>
          </p:txBody>
        </p:sp>
        <p:cxnSp>
          <p:nvCxnSpPr>
            <p:cNvPr id="33" name="直線コネクタ 32">
              <a:extLst>
                <a:ext uri="{FF2B5EF4-FFF2-40B4-BE49-F238E27FC236}">
                  <a16:creationId xmlns:a16="http://schemas.microsoft.com/office/drawing/2014/main" id="{ED2D482E-C383-27E5-2F2F-3236EE12B375}"/>
                </a:ext>
              </a:extLst>
            </p:cNvPr>
            <p:cNvCxnSpPr>
              <a:cxnSpLocks/>
            </p:cNvCxnSpPr>
            <p:nvPr/>
          </p:nvCxnSpPr>
          <p:spPr>
            <a:xfrm>
              <a:off x="355592" y="3571619"/>
              <a:ext cx="7372171"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字幕 2">
              <a:extLst>
                <a:ext uri="{FF2B5EF4-FFF2-40B4-BE49-F238E27FC236}">
                  <a16:creationId xmlns:a16="http://schemas.microsoft.com/office/drawing/2014/main" id="{EE6BFE3A-27A5-E42B-0576-9389D013EBD2}"/>
                </a:ext>
              </a:extLst>
            </p:cNvPr>
            <p:cNvSpPr txBox="1">
              <a:spLocks/>
            </p:cNvSpPr>
            <p:nvPr/>
          </p:nvSpPr>
          <p:spPr>
            <a:xfrm>
              <a:off x="777362" y="1795882"/>
              <a:ext cx="6549220"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b="0" dirty="0">
                  <a:solidFill>
                    <a:schemeClr val="accent2">
                      <a:lumMod val="75000"/>
                    </a:schemeClr>
                  </a:solidFill>
                  <a:latin typeface="Meiryo UI" panose="020B0604030504040204" pitchFamily="50" charset="-128"/>
                  <a:ea typeface="Meiryo UI" panose="020B0604030504040204" pitchFamily="50" charset="-128"/>
                </a:rPr>
                <a:t>インターネットさえあればすぐに使えます。</a:t>
              </a:r>
            </a:p>
          </p:txBody>
        </p:sp>
        <p:sp>
          <p:nvSpPr>
            <p:cNvPr id="35" name="字幕 2">
              <a:extLst>
                <a:ext uri="{FF2B5EF4-FFF2-40B4-BE49-F238E27FC236}">
                  <a16:creationId xmlns:a16="http://schemas.microsoft.com/office/drawing/2014/main" id="{7A234A6B-FF42-1A92-A1E1-3A1A0833BB46}"/>
                </a:ext>
              </a:extLst>
            </p:cNvPr>
            <p:cNvSpPr txBox="1">
              <a:spLocks/>
            </p:cNvSpPr>
            <p:nvPr/>
          </p:nvSpPr>
          <p:spPr>
            <a:xfrm>
              <a:off x="777362" y="2679036"/>
              <a:ext cx="7663409"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b="0" dirty="0">
                  <a:solidFill>
                    <a:schemeClr val="accent2">
                      <a:lumMod val="75000"/>
                    </a:schemeClr>
                  </a:solidFill>
                  <a:latin typeface="Meiryo UI" panose="020B0604030504040204" pitchFamily="50" charset="-128"/>
                  <a:ea typeface="Meiryo UI" panose="020B0604030504040204" pitchFamily="50" charset="-128"/>
                </a:rPr>
                <a:t>シンプルで直観的な操作性のため、不慣れな利用者でもすぐに利用を開始できます</a:t>
              </a:r>
            </a:p>
          </p:txBody>
        </p:sp>
        <p:sp>
          <p:nvSpPr>
            <p:cNvPr id="36" name="字幕 2">
              <a:extLst>
                <a:ext uri="{FF2B5EF4-FFF2-40B4-BE49-F238E27FC236}">
                  <a16:creationId xmlns:a16="http://schemas.microsoft.com/office/drawing/2014/main" id="{1E4B55EB-C592-0F94-C404-444C29EAB101}"/>
                </a:ext>
              </a:extLst>
            </p:cNvPr>
            <p:cNvSpPr txBox="1">
              <a:spLocks/>
            </p:cNvSpPr>
            <p:nvPr/>
          </p:nvSpPr>
          <p:spPr>
            <a:xfrm>
              <a:off x="777362" y="3582120"/>
              <a:ext cx="7985134"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b="0" dirty="0">
                  <a:solidFill>
                    <a:schemeClr val="accent2">
                      <a:lumMod val="75000"/>
                    </a:schemeClr>
                  </a:solidFill>
                  <a:latin typeface="Meiryo UI" panose="020B0604030504040204" pitchFamily="50" charset="-128"/>
                  <a:ea typeface="Meiryo UI" panose="020B0604030504040204" pitchFamily="50" charset="-128"/>
                </a:rPr>
                <a:t>機能はオンプレ型と遜色なく、機器の維持管理も不要となるクラウド型です</a:t>
              </a:r>
            </a:p>
          </p:txBody>
        </p:sp>
        <p:sp>
          <p:nvSpPr>
            <p:cNvPr id="37" name="字幕 2">
              <a:extLst>
                <a:ext uri="{FF2B5EF4-FFF2-40B4-BE49-F238E27FC236}">
                  <a16:creationId xmlns:a16="http://schemas.microsoft.com/office/drawing/2014/main" id="{C0F1D3A2-604C-D18B-1F61-F94F3960738D}"/>
                </a:ext>
              </a:extLst>
            </p:cNvPr>
            <p:cNvSpPr txBox="1">
              <a:spLocks/>
            </p:cNvSpPr>
            <p:nvPr/>
          </p:nvSpPr>
          <p:spPr>
            <a:xfrm>
              <a:off x="431799" y="4171271"/>
              <a:ext cx="7240087"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dirty="0">
                  <a:latin typeface="Meiryo UI" panose="020B0604030504040204" pitchFamily="50" charset="-128"/>
                  <a:ea typeface="Meiryo UI" panose="020B0604030504040204" pitchFamily="50" charset="-128"/>
                </a:rPr>
                <a:t>既存システムが稼働中だが、高度な計算処理が必要であり入れ替えが難しい</a:t>
              </a:r>
            </a:p>
          </p:txBody>
        </p:sp>
        <p:sp>
          <p:nvSpPr>
            <p:cNvPr id="94" name="字幕 2">
              <a:extLst>
                <a:ext uri="{FF2B5EF4-FFF2-40B4-BE49-F238E27FC236}">
                  <a16:creationId xmlns:a16="http://schemas.microsoft.com/office/drawing/2014/main" id="{AAFACB25-6442-A2A6-7997-8DD9F3CAA891}"/>
                </a:ext>
              </a:extLst>
            </p:cNvPr>
            <p:cNvSpPr txBox="1">
              <a:spLocks/>
            </p:cNvSpPr>
            <p:nvPr/>
          </p:nvSpPr>
          <p:spPr>
            <a:xfrm>
              <a:off x="327992" y="4170167"/>
              <a:ext cx="100922" cy="385821"/>
            </a:xfrm>
            <a:prstGeom prst="rect">
              <a:avLst/>
            </a:prstGeom>
            <a:solidFill>
              <a:srgbClr val="0070C0"/>
            </a:solidFill>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sz="1400" dirty="0">
                <a:latin typeface="Meiryo UI" panose="020B0604030504040204" pitchFamily="50" charset="-128"/>
                <a:ea typeface="Meiryo UI" panose="020B0604030504040204" pitchFamily="50" charset="-128"/>
              </a:endParaRPr>
            </a:p>
          </p:txBody>
        </p:sp>
        <p:cxnSp>
          <p:nvCxnSpPr>
            <p:cNvPr id="95" name="直線コネクタ 94">
              <a:extLst>
                <a:ext uri="{FF2B5EF4-FFF2-40B4-BE49-F238E27FC236}">
                  <a16:creationId xmlns:a16="http://schemas.microsoft.com/office/drawing/2014/main" id="{BCFEE13B-A0AF-756C-A2F6-6FABD0E3AD82}"/>
                </a:ext>
              </a:extLst>
            </p:cNvPr>
            <p:cNvCxnSpPr>
              <a:cxnSpLocks/>
            </p:cNvCxnSpPr>
            <p:nvPr/>
          </p:nvCxnSpPr>
          <p:spPr>
            <a:xfrm>
              <a:off x="341792" y="4485839"/>
              <a:ext cx="7372171" cy="0"/>
            </a:xfrm>
            <a:prstGeom prst="line">
              <a:avLst/>
            </a:prstGeom>
          </p:spPr>
          <p:style>
            <a:lnRef idx="1">
              <a:schemeClr val="accent1"/>
            </a:lnRef>
            <a:fillRef idx="0">
              <a:schemeClr val="accent1"/>
            </a:fillRef>
            <a:effectRef idx="0">
              <a:schemeClr val="accent1"/>
            </a:effectRef>
            <a:fontRef idx="minor">
              <a:schemeClr val="tx1"/>
            </a:fontRef>
          </p:style>
        </p:cxnSp>
        <p:sp>
          <p:nvSpPr>
            <p:cNvPr id="96" name="字幕 2">
              <a:extLst>
                <a:ext uri="{FF2B5EF4-FFF2-40B4-BE49-F238E27FC236}">
                  <a16:creationId xmlns:a16="http://schemas.microsoft.com/office/drawing/2014/main" id="{77E14878-47C8-24B0-8A5E-E9D70792F95B}"/>
                </a:ext>
              </a:extLst>
            </p:cNvPr>
            <p:cNvSpPr txBox="1">
              <a:spLocks/>
            </p:cNvSpPr>
            <p:nvPr/>
          </p:nvSpPr>
          <p:spPr>
            <a:xfrm>
              <a:off x="751235" y="4497441"/>
              <a:ext cx="7583695"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b="0" dirty="0">
                  <a:solidFill>
                    <a:schemeClr val="accent2">
                      <a:lumMod val="75000"/>
                    </a:schemeClr>
                  </a:solidFill>
                  <a:latin typeface="Meiryo UI" panose="020B0604030504040204" pitchFamily="50" charset="-128"/>
                  <a:ea typeface="Meiryo UI" panose="020B0604030504040204" pitchFamily="50" charset="-128"/>
                </a:rPr>
                <a:t>御社専用サーバとして提供するため、カスタマイズ、機能追加も可能です</a:t>
              </a:r>
            </a:p>
          </p:txBody>
        </p:sp>
        <p:sp>
          <p:nvSpPr>
            <p:cNvPr id="98" name="字幕 2">
              <a:extLst>
                <a:ext uri="{FF2B5EF4-FFF2-40B4-BE49-F238E27FC236}">
                  <a16:creationId xmlns:a16="http://schemas.microsoft.com/office/drawing/2014/main" id="{ABA23A76-3477-CB2B-17C8-A81AD3FB7B00}"/>
                </a:ext>
              </a:extLst>
            </p:cNvPr>
            <p:cNvSpPr txBox="1">
              <a:spLocks/>
            </p:cNvSpPr>
            <p:nvPr/>
          </p:nvSpPr>
          <p:spPr>
            <a:xfrm>
              <a:off x="457926" y="5064645"/>
              <a:ext cx="7240087"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dirty="0">
                  <a:latin typeface="Meiryo UI" panose="020B0604030504040204" pitchFamily="50" charset="-128"/>
                  <a:ea typeface="Meiryo UI" panose="020B0604030504040204" pitchFamily="50" charset="-128"/>
                </a:rPr>
                <a:t>自社のニーズに合致したカスタマイズ製品を導入したい</a:t>
              </a:r>
            </a:p>
          </p:txBody>
        </p:sp>
        <p:sp>
          <p:nvSpPr>
            <p:cNvPr id="99" name="字幕 2">
              <a:extLst>
                <a:ext uri="{FF2B5EF4-FFF2-40B4-BE49-F238E27FC236}">
                  <a16:creationId xmlns:a16="http://schemas.microsoft.com/office/drawing/2014/main" id="{8131D3B0-682F-3129-7F52-517A9C85DF67}"/>
                </a:ext>
              </a:extLst>
            </p:cNvPr>
            <p:cNvSpPr txBox="1">
              <a:spLocks/>
            </p:cNvSpPr>
            <p:nvPr/>
          </p:nvSpPr>
          <p:spPr>
            <a:xfrm>
              <a:off x="354119" y="5063541"/>
              <a:ext cx="100922" cy="385821"/>
            </a:xfrm>
            <a:prstGeom prst="rect">
              <a:avLst/>
            </a:prstGeom>
            <a:solidFill>
              <a:srgbClr val="0070C0"/>
            </a:solidFill>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sz="1400" dirty="0">
                <a:latin typeface="Meiryo UI" panose="020B0604030504040204" pitchFamily="50" charset="-128"/>
                <a:ea typeface="Meiryo UI" panose="020B0604030504040204" pitchFamily="50" charset="-128"/>
              </a:endParaRPr>
            </a:p>
          </p:txBody>
        </p:sp>
        <p:cxnSp>
          <p:nvCxnSpPr>
            <p:cNvPr id="100" name="直線コネクタ 99">
              <a:extLst>
                <a:ext uri="{FF2B5EF4-FFF2-40B4-BE49-F238E27FC236}">
                  <a16:creationId xmlns:a16="http://schemas.microsoft.com/office/drawing/2014/main" id="{6D79471F-536A-0DA5-742C-EE856B0D3D9B}"/>
                </a:ext>
              </a:extLst>
            </p:cNvPr>
            <p:cNvCxnSpPr>
              <a:cxnSpLocks/>
            </p:cNvCxnSpPr>
            <p:nvPr/>
          </p:nvCxnSpPr>
          <p:spPr>
            <a:xfrm>
              <a:off x="367919" y="5379213"/>
              <a:ext cx="7372171" cy="0"/>
            </a:xfrm>
            <a:prstGeom prst="line">
              <a:avLst/>
            </a:prstGeom>
          </p:spPr>
          <p:style>
            <a:lnRef idx="1">
              <a:schemeClr val="accent1"/>
            </a:lnRef>
            <a:fillRef idx="0">
              <a:schemeClr val="accent1"/>
            </a:fillRef>
            <a:effectRef idx="0">
              <a:schemeClr val="accent1"/>
            </a:effectRef>
            <a:fontRef idx="minor">
              <a:schemeClr val="tx1"/>
            </a:fontRef>
          </p:style>
        </p:cxnSp>
        <p:sp>
          <p:nvSpPr>
            <p:cNvPr id="101" name="字幕 2">
              <a:extLst>
                <a:ext uri="{FF2B5EF4-FFF2-40B4-BE49-F238E27FC236}">
                  <a16:creationId xmlns:a16="http://schemas.microsoft.com/office/drawing/2014/main" id="{38BC5B44-2255-D830-62C2-8F80EE231412}"/>
                </a:ext>
              </a:extLst>
            </p:cNvPr>
            <p:cNvSpPr txBox="1">
              <a:spLocks/>
            </p:cNvSpPr>
            <p:nvPr/>
          </p:nvSpPr>
          <p:spPr>
            <a:xfrm>
              <a:off x="777362" y="5381581"/>
              <a:ext cx="7583695" cy="384492"/>
            </a:xfrm>
            <a:prstGeom prst="rect">
              <a:avLst/>
            </a:prstGeom>
            <a:ln>
              <a:noFill/>
            </a:ln>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400" b="0" dirty="0">
                  <a:solidFill>
                    <a:schemeClr val="accent2">
                      <a:lumMod val="75000"/>
                    </a:schemeClr>
                  </a:solidFill>
                  <a:latin typeface="Meiryo UI" panose="020B0604030504040204" pitchFamily="50" charset="-128"/>
                  <a:ea typeface="Meiryo UI" panose="020B0604030504040204" pitchFamily="50" charset="-128"/>
                </a:rPr>
                <a:t>費用を抑えたカスタマイズ製品を短納期で構築可能です</a:t>
              </a:r>
            </a:p>
          </p:txBody>
        </p:sp>
      </p:grpSp>
    </p:spTree>
    <p:extLst>
      <p:ext uri="{BB962C8B-B14F-4D97-AF65-F5344CB8AC3E}">
        <p14:creationId xmlns:p14="http://schemas.microsoft.com/office/powerpoint/2010/main" val="3295589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F14948-62D2-09A6-FF16-214A020555C0}"/>
              </a:ext>
            </a:extLst>
          </p:cNvPr>
          <p:cNvSpPr>
            <a:spLocks noGrp="1"/>
          </p:cNvSpPr>
          <p:nvPr>
            <p:ph type="title"/>
          </p:nvPr>
        </p:nvSpPr>
        <p:spPr>
          <a:xfrm>
            <a:off x="70283" y="0"/>
            <a:ext cx="9410700" cy="458670"/>
          </a:xfrm>
        </p:spPr>
        <p:txBody>
          <a:bodyPr>
            <a:normAutofit/>
          </a:bodyPr>
          <a:lstStyle/>
          <a:p>
            <a:r>
              <a:rPr lang="en-US" altLang="ja-JP" dirty="0"/>
              <a:t>1.</a:t>
            </a:r>
            <a:r>
              <a:rPr lang="ja-JP" altLang="en-US" dirty="0"/>
              <a:t> </a:t>
            </a:r>
            <a:r>
              <a:rPr lang="en-US" altLang="ja-JP" dirty="0" err="1"/>
              <a:t>DriveDoor</a:t>
            </a:r>
            <a:r>
              <a:rPr lang="ja-JP" altLang="en-US" dirty="0"/>
              <a:t>製品概要（</a:t>
            </a:r>
            <a:r>
              <a:rPr kumimoji="1" lang="ja-JP" altLang="en-US" dirty="0"/>
              <a:t>利用ケースの紹介　</a:t>
            </a:r>
            <a:r>
              <a:rPr kumimoji="1" lang="en-US" altLang="ja-JP" dirty="0"/>
              <a:t>1/3</a:t>
            </a:r>
            <a:r>
              <a:rPr kumimoji="1" lang="ja-JP" altLang="en-US" dirty="0"/>
              <a:t>）</a:t>
            </a:r>
          </a:p>
        </p:txBody>
      </p:sp>
      <p:sp>
        <p:nvSpPr>
          <p:cNvPr id="3" name="スライド番号プレースホルダー 2">
            <a:extLst>
              <a:ext uri="{FF2B5EF4-FFF2-40B4-BE49-F238E27FC236}">
                <a16:creationId xmlns:a16="http://schemas.microsoft.com/office/drawing/2014/main" id="{AB66868F-A305-221A-156A-D6A29DAAA1A4}"/>
              </a:ext>
            </a:extLst>
          </p:cNvPr>
          <p:cNvSpPr>
            <a:spLocks noGrp="1"/>
          </p:cNvSpPr>
          <p:nvPr>
            <p:ph type="sldNum" sz="quarter" idx="10"/>
          </p:nvPr>
        </p:nvSpPr>
        <p:spPr/>
        <p:txBody>
          <a:bodyPr/>
          <a:lstStyle/>
          <a:p>
            <a:fld id="{4C2040E0-EB4A-42A8-A815-D64FE807B3BC}" type="slidenum">
              <a:rPr kumimoji="1" lang="ja-JP" altLang="en-US" smtClean="0"/>
              <a:t>13</a:t>
            </a:fld>
            <a:endParaRPr kumimoji="1" lang="ja-JP" altLang="en-US"/>
          </a:p>
        </p:txBody>
      </p:sp>
      <p:grpSp>
        <p:nvGrpSpPr>
          <p:cNvPr id="4" name="グループ化 3">
            <a:extLst>
              <a:ext uri="{FF2B5EF4-FFF2-40B4-BE49-F238E27FC236}">
                <a16:creationId xmlns:a16="http://schemas.microsoft.com/office/drawing/2014/main" id="{5786C90E-2B87-E262-D5F9-23F14E89F7E9}"/>
              </a:ext>
            </a:extLst>
          </p:cNvPr>
          <p:cNvGrpSpPr/>
          <p:nvPr/>
        </p:nvGrpSpPr>
        <p:grpSpPr>
          <a:xfrm>
            <a:off x="282897" y="600277"/>
            <a:ext cx="4289103" cy="541866"/>
            <a:chOff x="282897" y="892377"/>
            <a:chExt cx="4289103" cy="541866"/>
          </a:xfrm>
        </p:grpSpPr>
        <p:grpSp>
          <p:nvGrpSpPr>
            <p:cNvPr id="5" name="グループ化 4">
              <a:extLst>
                <a:ext uri="{FF2B5EF4-FFF2-40B4-BE49-F238E27FC236}">
                  <a16:creationId xmlns:a16="http://schemas.microsoft.com/office/drawing/2014/main" id="{21CB7763-7C4A-82DA-26AC-B1D33D2ED4DE}"/>
                </a:ext>
              </a:extLst>
            </p:cNvPr>
            <p:cNvGrpSpPr/>
            <p:nvPr/>
          </p:nvGrpSpPr>
          <p:grpSpPr>
            <a:xfrm>
              <a:off x="282897" y="892377"/>
              <a:ext cx="606256" cy="541866"/>
              <a:chOff x="2086297" y="1459644"/>
              <a:chExt cx="606256" cy="541866"/>
            </a:xfrm>
          </p:grpSpPr>
          <p:sp>
            <p:nvSpPr>
              <p:cNvPr id="7" name="円/楕円 5">
                <a:extLst>
                  <a:ext uri="{FF2B5EF4-FFF2-40B4-BE49-F238E27FC236}">
                    <a16:creationId xmlns:a16="http://schemas.microsoft.com/office/drawing/2014/main" id="{3BDCAD9B-2DD4-9F45-C08D-C4D8B3BCDC6C}"/>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5EBCFB21-7D73-BE77-22C1-5A8172C1BA9B}"/>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01</a:t>
                </a:r>
                <a:endParaRPr kumimoji="1" lang="ja-JP" altLang="en-US" sz="1400" b="1" dirty="0">
                  <a:solidFill>
                    <a:srgbClr val="4D98B9"/>
                  </a:solidFill>
                  <a:latin typeface="Meiryo UI" panose="020B0604030504040204" pitchFamily="50" charset="-128"/>
                  <a:ea typeface="Meiryo UI" panose="020B0604030504040204" pitchFamily="50" charset="-128"/>
                </a:endParaRPr>
              </a:p>
            </p:txBody>
          </p:sp>
        </p:grpSp>
        <p:sp>
          <p:nvSpPr>
            <p:cNvPr id="6" name="四角形: 角を丸くする 4">
              <a:extLst>
                <a:ext uri="{FF2B5EF4-FFF2-40B4-BE49-F238E27FC236}">
                  <a16:creationId xmlns:a16="http://schemas.microsoft.com/office/drawing/2014/main" id="{B6189DEE-B592-114B-D2DB-B01B1771B594}"/>
                </a:ext>
              </a:extLst>
            </p:cNvPr>
            <p:cNvSpPr/>
            <p:nvPr/>
          </p:nvSpPr>
          <p:spPr>
            <a:xfrm>
              <a:off x="763962" y="960978"/>
              <a:ext cx="3808038"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ja-JP" altLang="en-US" b="1" dirty="0">
                  <a:solidFill>
                    <a:srgbClr val="4D98B9"/>
                  </a:solidFill>
                  <a:latin typeface="Meiryo UI" panose="020B0604030504040204" pitchFamily="50" charset="-128"/>
                  <a:ea typeface="Meiryo UI" panose="020B0604030504040204" pitchFamily="50" charset="-128"/>
                </a:rPr>
                <a:t>とにかく簡単に請求書を出したい</a:t>
              </a:r>
            </a:p>
          </p:txBody>
        </p:sp>
      </p:grpSp>
      <p:grpSp>
        <p:nvGrpSpPr>
          <p:cNvPr id="9" name="グループ化 8">
            <a:extLst>
              <a:ext uri="{FF2B5EF4-FFF2-40B4-BE49-F238E27FC236}">
                <a16:creationId xmlns:a16="http://schemas.microsoft.com/office/drawing/2014/main" id="{06DA967B-2118-E6A1-263F-43E311718797}"/>
              </a:ext>
            </a:extLst>
          </p:cNvPr>
          <p:cNvGrpSpPr/>
          <p:nvPr/>
        </p:nvGrpSpPr>
        <p:grpSpPr>
          <a:xfrm>
            <a:off x="282897" y="3333364"/>
            <a:ext cx="4393330" cy="541866"/>
            <a:chOff x="282897" y="892377"/>
            <a:chExt cx="4393330" cy="541866"/>
          </a:xfrm>
          <a:effectLst/>
        </p:grpSpPr>
        <p:grpSp>
          <p:nvGrpSpPr>
            <p:cNvPr id="10" name="グループ化 9">
              <a:extLst>
                <a:ext uri="{FF2B5EF4-FFF2-40B4-BE49-F238E27FC236}">
                  <a16:creationId xmlns:a16="http://schemas.microsoft.com/office/drawing/2014/main" id="{CFDD1E8E-91B8-9708-B81C-3C39FBFFD15B}"/>
                </a:ext>
              </a:extLst>
            </p:cNvPr>
            <p:cNvGrpSpPr/>
            <p:nvPr/>
          </p:nvGrpSpPr>
          <p:grpSpPr>
            <a:xfrm>
              <a:off x="282897" y="892377"/>
              <a:ext cx="606256" cy="541866"/>
              <a:chOff x="2086297" y="1459644"/>
              <a:chExt cx="606256" cy="541866"/>
            </a:xfrm>
          </p:grpSpPr>
          <p:sp>
            <p:nvSpPr>
              <p:cNvPr id="12" name="円/楕円 21">
                <a:extLst>
                  <a:ext uri="{FF2B5EF4-FFF2-40B4-BE49-F238E27FC236}">
                    <a16:creationId xmlns:a16="http://schemas.microsoft.com/office/drawing/2014/main" id="{442DF774-B519-1218-82E8-CCDB28452632}"/>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64CEFE45-4EA7-2D8B-AFB8-D19D200066F4}"/>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02</a:t>
                </a:r>
                <a:endParaRPr kumimoji="1" lang="ja-JP" altLang="en-US" sz="1400" b="1">
                  <a:solidFill>
                    <a:srgbClr val="4D98B9"/>
                  </a:solidFill>
                  <a:latin typeface="Meiryo UI" panose="020B0604030504040204" pitchFamily="50" charset="-128"/>
                  <a:ea typeface="Meiryo UI" panose="020B0604030504040204" pitchFamily="50" charset="-128"/>
                </a:endParaRPr>
              </a:p>
            </p:txBody>
          </p:sp>
        </p:grpSp>
        <p:sp>
          <p:nvSpPr>
            <p:cNvPr id="11" name="四角形: 角を丸くする 4">
              <a:extLst>
                <a:ext uri="{FF2B5EF4-FFF2-40B4-BE49-F238E27FC236}">
                  <a16:creationId xmlns:a16="http://schemas.microsoft.com/office/drawing/2014/main" id="{1BB2E26E-D34F-AB96-CD75-9AB8393620AB}"/>
                </a:ext>
              </a:extLst>
            </p:cNvPr>
            <p:cNvSpPr/>
            <p:nvPr/>
          </p:nvSpPr>
          <p:spPr>
            <a:xfrm>
              <a:off x="763962" y="1003313"/>
              <a:ext cx="3912265"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ja-JP" altLang="en-US" b="1" dirty="0">
                  <a:solidFill>
                    <a:srgbClr val="4D98B9"/>
                  </a:solidFill>
                  <a:latin typeface="Meiryo UI" panose="020B0604030504040204" pitchFamily="50" charset="-128"/>
                  <a:ea typeface="Meiryo UI" panose="020B0604030504040204" pitchFamily="50" charset="-128"/>
                </a:rPr>
                <a:t>デジタコデータも活用したい</a:t>
              </a:r>
            </a:p>
          </p:txBody>
        </p:sp>
      </p:grpSp>
      <p:sp>
        <p:nvSpPr>
          <p:cNvPr id="14" name="正方形/長方形 13">
            <a:extLst>
              <a:ext uri="{FF2B5EF4-FFF2-40B4-BE49-F238E27FC236}">
                <a16:creationId xmlns:a16="http://schemas.microsoft.com/office/drawing/2014/main" id="{BD81D574-2531-56B2-868D-DF734B8EEAD9}"/>
              </a:ext>
            </a:extLst>
          </p:cNvPr>
          <p:cNvSpPr/>
          <p:nvPr/>
        </p:nvSpPr>
        <p:spPr bwMode="auto">
          <a:xfrm>
            <a:off x="4087372" y="2011355"/>
            <a:ext cx="95650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実績登録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新規入力</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endPar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sp>
        <p:nvSpPr>
          <p:cNvPr id="15" name="正方形/長方形 14">
            <a:extLst>
              <a:ext uri="{FF2B5EF4-FFF2-40B4-BE49-F238E27FC236}">
                <a16:creationId xmlns:a16="http://schemas.microsoft.com/office/drawing/2014/main" id="{8AF2C593-46A6-7C93-A3BB-E5D1E9397B9D}"/>
              </a:ext>
            </a:extLst>
          </p:cNvPr>
          <p:cNvSpPr/>
          <p:nvPr/>
        </p:nvSpPr>
        <p:spPr bwMode="auto">
          <a:xfrm>
            <a:off x="6775694" y="2009050"/>
            <a:ext cx="956507" cy="2160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請求一覧</a:t>
            </a:r>
          </a:p>
        </p:txBody>
      </p:sp>
      <p:sp>
        <p:nvSpPr>
          <p:cNvPr id="16" name="正方形/長方形 15">
            <a:extLst>
              <a:ext uri="{FF2B5EF4-FFF2-40B4-BE49-F238E27FC236}">
                <a16:creationId xmlns:a16="http://schemas.microsoft.com/office/drawing/2014/main" id="{D487CD2D-2CA6-1E9F-C278-064D46A224CD}"/>
              </a:ext>
            </a:extLst>
          </p:cNvPr>
          <p:cNvSpPr/>
          <p:nvPr/>
        </p:nvSpPr>
        <p:spPr bwMode="auto">
          <a:xfrm>
            <a:off x="3243679" y="2595125"/>
            <a:ext cx="956507" cy="34377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運転日報や</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配車表など</a:t>
            </a:r>
          </a:p>
        </p:txBody>
      </p:sp>
      <p:sp>
        <p:nvSpPr>
          <p:cNvPr id="17" name="正方形/長方形 16">
            <a:extLst>
              <a:ext uri="{FF2B5EF4-FFF2-40B4-BE49-F238E27FC236}">
                <a16:creationId xmlns:a16="http://schemas.microsoft.com/office/drawing/2014/main" id="{5382FF22-EB4D-D06B-3548-F13B9F345195}"/>
              </a:ext>
            </a:extLst>
          </p:cNvPr>
          <p:cNvSpPr/>
          <p:nvPr/>
        </p:nvSpPr>
        <p:spPr bwMode="auto">
          <a:xfrm>
            <a:off x="5714966" y="2340364"/>
            <a:ext cx="956507" cy="2160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各種明細表</a:t>
            </a:r>
          </a:p>
        </p:txBody>
      </p:sp>
      <p:cxnSp>
        <p:nvCxnSpPr>
          <p:cNvPr id="18" name="直線矢印コネクタ 23">
            <a:extLst>
              <a:ext uri="{FF2B5EF4-FFF2-40B4-BE49-F238E27FC236}">
                <a16:creationId xmlns:a16="http://schemas.microsoft.com/office/drawing/2014/main" id="{73FEEC05-47A6-586A-B04B-AF2E8F7815C5}"/>
              </a:ext>
            </a:extLst>
          </p:cNvPr>
          <p:cNvCxnSpPr>
            <a:cxnSpLocks/>
          </p:cNvCxnSpPr>
          <p:nvPr/>
        </p:nvCxnSpPr>
        <p:spPr>
          <a:xfrm>
            <a:off x="4827855" y="1812013"/>
            <a:ext cx="2170019" cy="3042"/>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cxnSp>
        <p:nvCxnSpPr>
          <p:cNvPr id="19" name="直線矢印コネクタ 23">
            <a:extLst>
              <a:ext uri="{FF2B5EF4-FFF2-40B4-BE49-F238E27FC236}">
                <a16:creationId xmlns:a16="http://schemas.microsoft.com/office/drawing/2014/main" id="{ACEECA67-F984-E97D-94D4-B139E22D12E9}"/>
              </a:ext>
            </a:extLst>
          </p:cNvPr>
          <p:cNvCxnSpPr>
            <a:cxnSpLocks/>
          </p:cNvCxnSpPr>
          <p:nvPr/>
        </p:nvCxnSpPr>
        <p:spPr>
          <a:xfrm flipV="1">
            <a:off x="7501930" y="1813235"/>
            <a:ext cx="643731" cy="1820"/>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20" name="正方形/長方形 19">
            <a:extLst>
              <a:ext uri="{FF2B5EF4-FFF2-40B4-BE49-F238E27FC236}">
                <a16:creationId xmlns:a16="http://schemas.microsoft.com/office/drawing/2014/main" id="{9D9417B1-2A59-F002-C33B-67B06DFD329A}"/>
              </a:ext>
            </a:extLst>
          </p:cNvPr>
          <p:cNvSpPr/>
          <p:nvPr/>
        </p:nvSpPr>
        <p:spPr bwMode="auto">
          <a:xfrm>
            <a:off x="7946528" y="1972106"/>
            <a:ext cx="956507" cy="2160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請求書</a:t>
            </a:r>
          </a:p>
        </p:txBody>
      </p:sp>
      <p:cxnSp>
        <p:nvCxnSpPr>
          <p:cNvPr id="21" name="直線矢印コネクタ 23">
            <a:extLst>
              <a:ext uri="{FF2B5EF4-FFF2-40B4-BE49-F238E27FC236}">
                <a16:creationId xmlns:a16="http://schemas.microsoft.com/office/drawing/2014/main" id="{B4E09703-1B5B-CDF3-7FA5-4D39E1C8279F}"/>
              </a:ext>
            </a:extLst>
          </p:cNvPr>
          <p:cNvCxnSpPr>
            <a:cxnSpLocks/>
          </p:cNvCxnSpPr>
          <p:nvPr/>
        </p:nvCxnSpPr>
        <p:spPr>
          <a:xfrm>
            <a:off x="4827855" y="1812013"/>
            <a:ext cx="1107185" cy="284545"/>
          </a:xfrm>
          <a:prstGeom prst="bentConnector3">
            <a:avLst>
              <a:gd name="adj1" fmla="val 50000"/>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22" name="正方形/長方形 21">
            <a:extLst>
              <a:ext uri="{FF2B5EF4-FFF2-40B4-BE49-F238E27FC236}">
                <a16:creationId xmlns:a16="http://schemas.microsoft.com/office/drawing/2014/main" id="{5605A2F0-A14E-A04F-9100-863D859965FB}"/>
              </a:ext>
            </a:extLst>
          </p:cNvPr>
          <p:cNvSpPr/>
          <p:nvPr/>
        </p:nvSpPr>
        <p:spPr bwMode="auto">
          <a:xfrm>
            <a:off x="655077" y="2011355"/>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マスタ登録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得意先</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p>
        </p:txBody>
      </p:sp>
      <p:cxnSp>
        <p:nvCxnSpPr>
          <p:cNvPr id="23" name="直線矢印コネクタ 23">
            <a:extLst>
              <a:ext uri="{FF2B5EF4-FFF2-40B4-BE49-F238E27FC236}">
                <a16:creationId xmlns:a16="http://schemas.microsoft.com/office/drawing/2014/main" id="{46385A6D-4AD0-0242-B3D9-4350DA4B78DA}"/>
              </a:ext>
            </a:extLst>
          </p:cNvPr>
          <p:cNvCxnSpPr>
            <a:cxnSpLocks/>
          </p:cNvCxnSpPr>
          <p:nvPr/>
        </p:nvCxnSpPr>
        <p:spPr>
          <a:xfrm>
            <a:off x="1520173" y="1809871"/>
            <a:ext cx="2803626" cy="2142"/>
          </a:xfrm>
          <a:prstGeom prst="bentConnector3">
            <a:avLst>
              <a:gd name="adj1" fmla="val 50000"/>
            </a:avLst>
          </a:prstGeom>
          <a:ln w="19050" cap="flat" cmpd="sng" algn="ctr">
            <a:solidFill>
              <a:srgbClr val="4D98B9"/>
            </a:solidFill>
            <a:prstDash val="sysDot"/>
            <a:round/>
            <a:headEnd type="none" w="med" len="med"/>
            <a:tailEnd type="triangle" w="med" len="med"/>
          </a:ln>
          <a:effectLst/>
        </p:spPr>
        <p:style>
          <a:lnRef idx="0">
            <a:scrgbClr r="0" g="0" b="0"/>
          </a:lnRef>
          <a:fillRef idx="0">
            <a:scrgbClr r="0" g="0" b="0"/>
          </a:fillRef>
          <a:effectRef idx="0">
            <a:scrgbClr r="0" g="0" b="0"/>
          </a:effectRef>
          <a:fontRef idx="minor">
            <a:schemeClr val="tx1"/>
          </a:fontRef>
        </p:style>
      </p:cxnSp>
      <p:sp>
        <p:nvSpPr>
          <p:cNvPr id="24" name="正方形/長方形 23">
            <a:extLst>
              <a:ext uri="{FF2B5EF4-FFF2-40B4-BE49-F238E27FC236}">
                <a16:creationId xmlns:a16="http://schemas.microsoft.com/office/drawing/2014/main" id="{A2DD02A5-9224-001A-D2C3-C3B899205DC7}"/>
              </a:ext>
            </a:extLst>
          </p:cNvPr>
          <p:cNvSpPr/>
          <p:nvPr/>
        </p:nvSpPr>
        <p:spPr bwMode="auto">
          <a:xfrm>
            <a:off x="903502" y="2610159"/>
            <a:ext cx="1724764"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乗務員、車両も</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マスタ登録すれば利便性アップ</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cxnSp>
        <p:nvCxnSpPr>
          <p:cNvPr id="25" name="直線矢印コネクタ 23">
            <a:extLst>
              <a:ext uri="{FF2B5EF4-FFF2-40B4-BE49-F238E27FC236}">
                <a16:creationId xmlns:a16="http://schemas.microsoft.com/office/drawing/2014/main" id="{19852D5C-919A-BDA7-0F5D-1B33F41A75C0}"/>
              </a:ext>
            </a:extLst>
          </p:cNvPr>
          <p:cNvCxnSpPr>
            <a:cxnSpLocks/>
          </p:cNvCxnSpPr>
          <p:nvPr/>
        </p:nvCxnSpPr>
        <p:spPr>
          <a:xfrm rot="16200000" flipV="1">
            <a:off x="1367157" y="2196441"/>
            <a:ext cx="295031" cy="502425"/>
          </a:xfrm>
          <a:prstGeom prst="bentConnector3">
            <a:avLst>
              <a:gd name="adj1" fmla="val 50000"/>
            </a:avLst>
          </a:prstGeom>
          <a:ln w="19050" cap="flat" cmpd="sng" algn="ctr">
            <a:solidFill>
              <a:srgbClr val="4D98B9"/>
            </a:solidFill>
            <a:prstDash val="sysDot"/>
            <a:round/>
            <a:headEnd type="none" w="med" len="med"/>
            <a:tailEnd type="triangle" w="med" len="med"/>
          </a:ln>
          <a:effectLst/>
        </p:spPr>
        <p:style>
          <a:lnRef idx="0">
            <a:scrgbClr r="0" g="0" b="0"/>
          </a:lnRef>
          <a:fillRef idx="0">
            <a:scrgbClr r="0" g="0" b="0"/>
          </a:fillRef>
          <a:effectRef idx="0">
            <a:scrgbClr r="0" g="0" b="0"/>
          </a:effectRef>
          <a:fontRef idx="minor">
            <a:schemeClr val="tx1"/>
          </a:fontRef>
        </p:style>
      </p:cxnSp>
      <p:pic>
        <p:nvPicPr>
          <p:cNvPr id="26" name="図 25">
            <a:extLst>
              <a:ext uri="{FF2B5EF4-FFF2-40B4-BE49-F238E27FC236}">
                <a16:creationId xmlns:a16="http://schemas.microsoft.com/office/drawing/2014/main" id="{6206F62B-9BD2-BD7E-5A67-CEB75666EF6D}"/>
              </a:ext>
            </a:extLst>
          </p:cNvPr>
          <p:cNvPicPr>
            <a:picLocks noChangeAspect="1"/>
          </p:cNvPicPr>
          <p:nvPr/>
        </p:nvPicPr>
        <p:blipFill>
          <a:blip r:embed="rId3"/>
          <a:stretch>
            <a:fillRect/>
          </a:stretch>
        </p:blipFill>
        <p:spPr>
          <a:xfrm>
            <a:off x="1007481" y="1608081"/>
            <a:ext cx="446794" cy="375307"/>
          </a:xfrm>
          <a:prstGeom prst="rect">
            <a:avLst/>
          </a:prstGeom>
        </p:spPr>
      </p:pic>
      <p:pic>
        <p:nvPicPr>
          <p:cNvPr id="27" name="図 26">
            <a:extLst>
              <a:ext uri="{FF2B5EF4-FFF2-40B4-BE49-F238E27FC236}">
                <a16:creationId xmlns:a16="http://schemas.microsoft.com/office/drawing/2014/main" id="{20AAA090-41CA-481B-A93A-BED760CFF27A}"/>
              </a:ext>
            </a:extLst>
          </p:cNvPr>
          <p:cNvPicPr>
            <a:picLocks noChangeAspect="1"/>
          </p:cNvPicPr>
          <p:nvPr/>
        </p:nvPicPr>
        <p:blipFill>
          <a:blip r:embed="rId3"/>
          <a:stretch>
            <a:fillRect/>
          </a:stretch>
        </p:blipFill>
        <p:spPr>
          <a:xfrm>
            <a:off x="4364412" y="1608081"/>
            <a:ext cx="446794" cy="375307"/>
          </a:xfrm>
          <a:prstGeom prst="rect">
            <a:avLst/>
          </a:prstGeom>
        </p:spPr>
      </p:pic>
      <p:pic>
        <p:nvPicPr>
          <p:cNvPr id="28" name="図 27">
            <a:extLst>
              <a:ext uri="{FF2B5EF4-FFF2-40B4-BE49-F238E27FC236}">
                <a16:creationId xmlns:a16="http://schemas.microsoft.com/office/drawing/2014/main" id="{5B9F9D34-DF2E-FE8B-AB1D-2A80DFF918BC}"/>
              </a:ext>
            </a:extLst>
          </p:cNvPr>
          <p:cNvPicPr>
            <a:picLocks noChangeAspect="1"/>
          </p:cNvPicPr>
          <p:nvPr/>
        </p:nvPicPr>
        <p:blipFill>
          <a:blip r:embed="rId3"/>
          <a:stretch>
            <a:fillRect/>
          </a:stretch>
        </p:blipFill>
        <p:spPr>
          <a:xfrm>
            <a:off x="7028708" y="1608081"/>
            <a:ext cx="446794" cy="375307"/>
          </a:xfrm>
          <a:prstGeom prst="rect">
            <a:avLst/>
          </a:prstGeom>
        </p:spPr>
      </p:pic>
      <p:pic>
        <p:nvPicPr>
          <p:cNvPr id="29" name="図 28">
            <a:extLst>
              <a:ext uri="{FF2B5EF4-FFF2-40B4-BE49-F238E27FC236}">
                <a16:creationId xmlns:a16="http://schemas.microsoft.com/office/drawing/2014/main" id="{04142F08-A625-88B7-FD20-E8B72DE7918D}"/>
              </a:ext>
            </a:extLst>
          </p:cNvPr>
          <p:cNvPicPr>
            <a:picLocks noChangeAspect="1"/>
          </p:cNvPicPr>
          <p:nvPr/>
        </p:nvPicPr>
        <p:blipFill>
          <a:blip r:embed="rId4"/>
          <a:stretch>
            <a:fillRect/>
          </a:stretch>
        </p:blipFill>
        <p:spPr>
          <a:xfrm>
            <a:off x="3491317" y="2109708"/>
            <a:ext cx="400050" cy="425450"/>
          </a:xfrm>
          <a:prstGeom prst="rect">
            <a:avLst/>
          </a:prstGeom>
          <a:effectLst/>
        </p:spPr>
      </p:pic>
      <p:grpSp>
        <p:nvGrpSpPr>
          <p:cNvPr id="30" name="グループ化 29">
            <a:extLst>
              <a:ext uri="{FF2B5EF4-FFF2-40B4-BE49-F238E27FC236}">
                <a16:creationId xmlns:a16="http://schemas.microsoft.com/office/drawing/2014/main" id="{5A15C232-0271-71FD-7638-43EBB0A87C3F}"/>
              </a:ext>
            </a:extLst>
          </p:cNvPr>
          <p:cNvGrpSpPr/>
          <p:nvPr/>
        </p:nvGrpSpPr>
        <p:grpSpPr>
          <a:xfrm>
            <a:off x="4285832" y="1257300"/>
            <a:ext cx="614856" cy="333375"/>
            <a:chOff x="5178972" y="3429000"/>
            <a:chExt cx="614856" cy="333375"/>
          </a:xfrm>
        </p:grpSpPr>
        <p:sp>
          <p:nvSpPr>
            <p:cNvPr id="31" name="正方形/長方形 30">
              <a:extLst>
                <a:ext uri="{FF2B5EF4-FFF2-40B4-BE49-F238E27FC236}">
                  <a16:creationId xmlns:a16="http://schemas.microsoft.com/office/drawing/2014/main" id="{080F2DC7-DCD4-CECA-96F6-840B593935F7}"/>
                </a:ext>
              </a:extLst>
            </p:cNvPr>
            <p:cNvSpPr/>
            <p:nvPr/>
          </p:nvSpPr>
          <p:spPr>
            <a:xfrm>
              <a:off x="5178972" y="3429000"/>
              <a:ext cx="614856" cy="228600"/>
            </a:xfrm>
            <a:prstGeom prst="rect">
              <a:avLst/>
            </a:prstGeom>
            <a:solidFill>
              <a:srgbClr val="DF5D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b="1" dirty="0">
                  <a:latin typeface="Meiryo UI" panose="020B0604030504040204" pitchFamily="50" charset="-128"/>
                  <a:ea typeface="Meiryo UI" panose="020B0604030504040204" pitchFamily="50" charset="-128"/>
                </a:rPr>
                <a:t>Daily</a:t>
              </a:r>
              <a:endParaRPr kumimoji="1" lang="ja-JP" altLang="en-US" sz="1100" b="1">
                <a:latin typeface="Meiryo UI" panose="020B0604030504040204" pitchFamily="50" charset="-128"/>
                <a:ea typeface="Meiryo UI" panose="020B0604030504040204" pitchFamily="50" charset="-128"/>
              </a:endParaRPr>
            </a:p>
          </p:txBody>
        </p:sp>
        <p:sp>
          <p:nvSpPr>
            <p:cNvPr id="32" name="三角形 12">
              <a:extLst>
                <a:ext uri="{FF2B5EF4-FFF2-40B4-BE49-F238E27FC236}">
                  <a16:creationId xmlns:a16="http://schemas.microsoft.com/office/drawing/2014/main" id="{B3501212-EB1E-0E0D-1286-5A425F67AD0A}"/>
                </a:ext>
              </a:extLst>
            </p:cNvPr>
            <p:cNvSpPr/>
            <p:nvPr/>
          </p:nvSpPr>
          <p:spPr>
            <a:xfrm rot="10800000">
              <a:off x="5427663" y="3657600"/>
              <a:ext cx="117475" cy="104775"/>
            </a:xfrm>
            <a:prstGeom prst="triangle">
              <a:avLst/>
            </a:prstGeom>
            <a:solidFill>
              <a:srgbClr val="DF5D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grpSp>
      <p:grpSp>
        <p:nvGrpSpPr>
          <p:cNvPr id="33" name="グループ化 32">
            <a:extLst>
              <a:ext uri="{FF2B5EF4-FFF2-40B4-BE49-F238E27FC236}">
                <a16:creationId xmlns:a16="http://schemas.microsoft.com/office/drawing/2014/main" id="{25906393-5D77-D59E-809B-DADB8A639C31}"/>
              </a:ext>
            </a:extLst>
          </p:cNvPr>
          <p:cNvGrpSpPr/>
          <p:nvPr/>
        </p:nvGrpSpPr>
        <p:grpSpPr>
          <a:xfrm>
            <a:off x="6922420" y="1257300"/>
            <a:ext cx="614856" cy="333375"/>
            <a:chOff x="5178972" y="3429000"/>
            <a:chExt cx="614856" cy="333375"/>
          </a:xfrm>
        </p:grpSpPr>
        <p:sp>
          <p:nvSpPr>
            <p:cNvPr id="34" name="正方形/長方形 33">
              <a:extLst>
                <a:ext uri="{FF2B5EF4-FFF2-40B4-BE49-F238E27FC236}">
                  <a16:creationId xmlns:a16="http://schemas.microsoft.com/office/drawing/2014/main" id="{F0E7EFB2-46E4-4006-423D-2566287C6751}"/>
                </a:ext>
              </a:extLst>
            </p:cNvPr>
            <p:cNvSpPr/>
            <p:nvPr/>
          </p:nvSpPr>
          <p:spPr>
            <a:xfrm>
              <a:off x="5178972" y="3429000"/>
              <a:ext cx="614856" cy="228600"/>
            </a:xfrm>
            <a:prstGeom prst="rect">
              <a:avLst/>
            </a:prstGeom>
            <a:solidFill>
              <a:srgbClr val="DF5D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a:latin typeface="Meiryo UI" panose="020B0604030504040204" pitchFamily="50" charset="-128"/>
                  <a:ea typeface="Meiryo UI" panose="020B0604030504040204" pitchFamily="50" charset="-128"/>
                </a:rPr>
                <a:t>締毎</a:t>
              </a:r>
            </a:p>
          </p:txBody>
        </p:sp>
        <p:sp>
          <p:nvSpPr>
            <p:cNvPr id="35" name="三角形 48">
              <a:extLst>
                <a:ext uri="{FF2B5EF4-FFF2-40B4-BE49-F238E27FC236}">
                  <a16:creationId xmlns:a16="http://schemas.microsoft.com/office/drawing/2014/main" id="{D53863B8-825B-77BF-16E5-05051459A4F9}"/>
                </a:ext>
              </a:extLst>
            </p:cNvPr>
            <p:cNvSpPr/>
            <p:nvPr/>
          </p:nvSpPr>
          <p:spPr>
            <a:xfrm rot="10800000">
              <a:off x="5427663" y="3657600"/>
              <a:ext cx="117475" cy="104775"/>
            </a:xfrm>
            <a:prstGeom prst="triangle">
              <a:avLst/>
            </a:prstGeom>
            <a:solidFill>
              <a:srgbClr val="DF5D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grpSp>
      <p:cxnSp>
        <p:nvCxnSpPr>
          <p:cNvPr id="36" name="直線コネクタ 35">
            <a:extLst>
              <a:ext uri="{FF2B5EF4-FFF2-40B4-BE49-F238E27FC236}">
                <a16:creationId xmlns:a16="http://schemas.microsoft.com/office/drawing/2014/main" id="{3DEE9AE4-0360-BD28-F02F-94706542626E}"/>
              </a:ext>
            </a:extLst>
          </p:cNvPr>
          <p:cNvCxnSpPr>
            <a:cxnSpLocks/>
          </p:cNvCxnSpPr>
          <p:nvPr/>
        </p:nvCxnSpPr>
        <p:spPr>
          <a:xfrm flipV="1">
            <a:off x="3694683" y="1832132"/>
            <a:ext cx="0" cy="217357"/>
          </a:xfrm>
          <a:prstGeom prst="line">
            <a:avLst/>
          </a:prstGeom>
          <a:ln w="19050">
            <a:solidFill>
              <a:srgbClr val="4D98B9"/>
            </a:solidFill>
            <a:prstDash val="sysDot"/>
          </a:ln>
          <a:effectLst/>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45036E2D-282F-F195-5946-C97A4D7CCB95}"/>
              </a:ext>
            </a:extLst>
          </p:cNvPr>
          <p:cNvSpPr/>
          <p:nvPr/>
        </p:nvSpPr>
        <p:spPr bwMode="auto">
          <a:xfrm>
            <a:off x="888640" y="4054175"/>
            <a:ext cx="2746735" cy="1753311"/>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38" name="正方形/長方形 37">
            <a:extLst>
              <a:ext uri="{FF2B5EF4-FFF2-40B4-BE49-F238E27FC236}">
                <a16:creationId xmlns:a16="http://schemas.microsoft.com/office/drawing/2014/main" id="{9F6EDB82-83A7-7486-865A-0E8441E49921}"/>
              </a:ext>
            </a:extLst>
          </p:cNvPr>
          <p:cNvSpPr/>
          <p:nvPr/>
        </p:nvSpPr>
        <p:spPr bwMode="auto">
          <a:xfrm>
            <a:off x="4013625" y="4775744"/>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実績登録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rgbClr val="DF5D29"/>
                </a:solidFill>
                <a:latin typeface="Meiryo UI" panose="020B0604030504040204" pitchFamily="50" charset="-128"/>
                <a:ea typeface="Meiryo UI" panose="020B0604030504040204" pitchFamily="50" charset="-128"/>
                <a:cs typeface="メイリオ" pitchFamily="50" charset="-128"/>
              </a:rPr>
              <a:t>配送情報入力</a:t>
            </a: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endParaRPr lang="ja-JP" altLang="en-US" sz="900" b="1" dirty="0">
              <a:solidFill>
                <a:srgbClr val="DF5D29"/>
              </a:solidFill>
              <a:latin typeface="Meiryo UI" panose="020B0604030504040204" pitchFamily="50" charset="-128"/>
              <a:ea typeface="Meiryo UI" panose="020B0604030504040204" pitchFamily="50" charset="-128"/>
              <a:cs typeface="メイリオ" pitchFamily="50" charset="-128"/>
            </a:endParaRPr>
          </a:p>
        </p:txBody>
      </p:sp>
      <p:sp>
        <p:nvSpPr>
          <p:cNvPr id="39" name="正方形/長方形 38">
            <a:extLst>
              <a:ext uri="{FF2B5EF4-FFF2-40B4-BE49-F238E27FC236}">
                <a16:creationId xmlns:a16="http://schemas.microsoft.com/office/drawing/2014/main" id="{485F2F72-F4CE-5786-1A20-AAA44D1A183B}"/>
              </a:ext>
            </a:extLst>
          </p:cNvPr>
          <p:cNvSpPr/>
          <p:nvPr/>
        </p:nvSpPr>
        <p:spPr bwMode="auto">
          <a:xfrm>
            <a:off x="6714848" y="4769549"/>
            <a:ext cx="956507" cy="2160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請求一覧</a:t>
            </a:r>
          </a:p>
        </p:txBody>
      </p:sp>
      <p:sp>
        <p:nvSpPr>
          <p:cNvPr id="40" name="正方形/長方形 39">
            <a:extLst>
              <a:ext uri="{FF2B5EF4-FFF2-40B4-BE49-F238E27FC236}">
                <a16:creationId xmlns:a16="http://schemas.microsoft.com/office/drawing/2014/main" id="{4546065D-8E20-7727-679C-83570FFDC350}"/>
              </a:ext>
            </a:extLst>
          </p:cNvPr>
          <p:cNvSpPr/>
          <p:nvPr/>
        </p:nvSpPr>
        <p:spPr bwMode="auto">
          <a:xfrm>
            <a:off x="3531571" y="5578466"/>
            <a:ext cx="956507" cy="34377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運転日報や</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配車表など</a:t>
            </a:r>
          </a:p>
        </p:txBody>
      </p:sp>
      <p:sp>
        <p:nvSpPr>
          <p:cNvPr id="41" name="正方形/長方形 40">
            <a:extLst>
              <a:ext uri="{FF2B5EF4-FFF2-40B4-BE49-F238E27FC236}">
                <a16:creationId xmlns:a16="http://schemas.microsoft.com/office/drawing/2014/main" id="{2462BEBF-85AE-1EED-2723-46C8C85DFD96}"/>
              </a:ext>
            </a:extLst>
          </p:cNvPr>
          <p:cNvSpPr/>
          <p:nvPr/>
        </p:nvSpPr>
        <p:spPr bwMode="auto">
          <a:xfrm>
            <a:off x="5713167" y="5073137"/>
            <a:ext cx="956507" cy="2160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各種明細表</a:t>
            </a:r>
          </a:p>
        </p:txBody>
      </p:sp>
      <p:cxnSp>
        <p:nvCxnSpPr>
          <p:cNvPr id="42" name="直線矢印コネクタ 23">
            <a:extLst>
              <a:ext uri="{FF2B5EF4-FFF2-40B4-BE49-F238E27FC236}">
                <a16:creationId xmlns:a16="http://schemas.microsoft.com/office/drawing/2014/main" id="{715B0826-EBBF-EF44-D3F4-5334D22B23DF}"/>
              </a:ext>
            </a:extLst>
          </p:cNvPr>
          <p:cNvCxnSpPr>
            <a:cxnSpLocks/>
            <a:stCxn id="58" idx="3"/>
            <a:endCxn id="38" idx="2"/>
          </p:cNvCxnSpPr>
          <p:nvPr/>
        </p:nvCxnSpPr>
        <p:spPr>
          <a:xfrm flipV="1">
            <a:off x="4224263" y="5079517"/>
            <a:ext cx="370036" cy="281019"/>
          </a:xfrm>
          <a:prstGeom prst="bentConnector2">
            <a:avLst/>
          </a:prstGeom>
          <a:ln w="19050" cap="flat" cmpd="sng" algn="ctr">
            <a:solidFill>
              <a:srgbClr val="4D98B9"/>
            </a:solidFill>
            <a:prstDash val="sysDot"/>
            <a:round/>
            <a:headEnd type="none" w="med" len="med"/>
            <a:tailEnd type="triangle" w="med" len="med"/>
          </a:ln>
          <a:effectLst/>
        </p:spPr>
        <p:style>
          <a:lnRef idx="0">
            <a:scrgbClr r="0" g="0" b="0"/>
          </a:lnRef>
          <a:fillRef idx="0">
            <a:scrgbClr r="0" g="0" b="0"/>
          </a:fillRef>
          <a:effectRef idx="0">
            <a:scrgbClr r="0" g="0" b="0"/>
          </a:effectRef>
          <a:fontRef idx="minor">
            <a:schemeClr val="tx1"/>
          </a:fontRef>
        </p:style>
      </p:cxnSp>
      <p:cxnSp>
        <p:nvCxnSpPr>
          <p:cNvPr id="43" name="直線矢印コネクタ 23">
            <a:extLst>
              <a:ext uri="{FF2B5EF4-FFF2-40B4-BE49-F238E27FC236}">
                <a16:creationId xmlns:a16="http://schemas.microsoft.com/office/drawing/2014/main" id="{86D5C1AA-6D21-DCE1-F60D-2A9BE5C6BFE9}"/>
              </a:ext>
            </a:extLst>
          </p:cNvPr>
          <p:cNvCxnSpPr>
            <a:cxnSpLocks/>
          </p:cNvCxnSpPr>
          <p:nvPr/>
        </p:nvCxnSpPr>
        <p:spPr>
          <a:xfrm>
            <a:off x="4831054" y="4537179"/>
            <a:ext cx="2074041" cy="3041"/>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cxnSp>
        <p:nvCxnSpPr>
          <p:cNvPr id="44" name="直線矢印コネクタ 23">
            <a:extLst>
              <a:ext uri="{FF2B5EF4-FFF2-40B4-BE49-F238E27FC236}">
                <a16:creationId xmlns:a16="http://schemas.microsoft.com/office/drawing/2014/main" id="{0280303A-4590-D432-6697-417E53919535}"/>
              </a:ext>
            </a:extLst>
          </p:cNvPr>
          <p:cNvCxnSpPr>
            <a:cxnSpLocks/>
          </p:cNvCxnSpPr>
          <p:nvPr/>
        </p:nvCxnSpPr>
        <p:spPr>
          <a:xfrm flipV="1">
            <a:off x="7409151" y="4538400"/>
            <a:ext cx="754750" cy="1820"/>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45" name="正方形/長方形 44">
            <a:extLst>
              <a:ext uri="{FF2B5EF4-FFF2-40B4-BE49-F238E27FC236}">
                <a16:creationId xmlns:a16="http://schemas.microsoft.com/office/drawing/2014/main" id="{8E2B54E8-03F2-7AD8-C327-74FEC80D0D1B}"/>
              </a:ext>
            </a:extLst>
          </p:cNvPr>
          <p:cNvSpPr/>
          <p:nvPr/>
        </p:nvSpPr>
        <p:spPr bwMode="auto">
          <a:xfrm>
            <a:off x="7946291" y="4719102"/>
            <a:ext cx="956507" cy="2160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請求書</a:t>
            </a:r>
          </a:p>
        </p:txBody>
      </p:sp>
      <p:cxnSp>
        <p:nvCxnSpPr>
          <p:cNvPr id="46" name="直線矢印コネクタ 23">
            <a:extLst>
              <a:ext uri="{FF2B5EF4-FFF2-40B4-BE49-F238E27FC236}">
                <a16:creationId xmlns:a16="http://schemas.microsoft.com/office/drawing/2014/main" id="{F1A09CCE-6CFE-6683-DEB7-A3F89D710B46}"/>
              </a:ext>
            </a:extLst>
          </p:cNvPr>
          <p:cNvCxnSpPr>
            <a:cxnSpLocks/>
          </p:cNvCxnSpPr>
          <p:nvPr/>
        </p:nvCxnSpPr>
        <p:spPr>
          <a:xfrm>
            <a:off x="4831054" y="4537179"/>
            <a:ext cx="1109682" cy="277161"/>
          </a:xfrm>
          <a:prstGeom prst="bentConnector3">
            <a:avLst>
              <a:gd name="adj1" fmla="val 50000"/>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47" name="正方形/長方形 46">
            <a:extLst>
              <a:ext uri="{FF2B5EF4-FFF2-40B4-BE49-F238E27FC236}">
                <a16:creationId xmlns:a16="http://schemas.microsoft.com/office/drawing/2014/main" id="{DDF0B3FD-3338-7413-A8D0-D6D7E8E63223}"/>
              </a:ext>
            </a:extLst>
          </p:cNvPr>
          <p:cNvSpPr/>
          <p:nvPr/>
        </p:nvSpPr>
        <p:spPr bwMode="auto">
          <a:xfrm>
            <a:off x="2754815" y="4734297"/>
            <a:ext cx="95650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デジタコ取込</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cxnSp>
        <p:nvCxnSpPr>
          <p:cNvPr id="48" name="直線矢印コネクタ 23">
            <a:extLst>
              <a:ext uri="{FF2B5EF4-FFF2-40B4-BE49-F238E27FC236}">
                <a16:creationId xmlns:a16="http://schemas.microsoft.com/office/drawing/2014/main" id="{B11168A9-180A-B868-2545-48113EA29187}"/>
              </a:ext>
            </a:extLst>
          </p:cNvPr>
          <p:cNvCxnSpPr>
            <a:cxnSpLocks/>
          </p:cNvCxnSpPr>
          <p:nvPr/>
        </p:nvCxnSpPr>
        <p:spPr>
          <a:xfrm rot="5400000" flipH="1" flipV="1">
            <a:off x="2544807" y="4687536"/>
            <a:ext cx="610488" cy="310063"/>
          </a:xfrm>
          <a:prstGeom prst="bentConnector3">
            <a:avLst>
              <a:gd name="adj1" fmla="val 100508"/>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cxnSp>
        <p:nvCxnSpPr>
          <p:cNvPr id="49" name="直線矢印コネクタ 23">
            <a:extLst>
              <a:ext uri="{FF2B5EF4-FFF2-40B4-BE49-F238E27FC236}">
                <a16:creationId xmlns:a16="http://schemas.microsoft.com/office/drawing/2014/main" id="{80AE248A-01AD-8001-5EF9-68BDCA412B97}"/>
              </a:ext>
            </a:extLst>
          </p:cNvPr>
          <p:cNvCxnSpPr>
            <a:cxnSpLocks/>
          </p:cNvCxnSpPr>
          <p:nvPr/>
        </p:nvCxnSpPr>
        <p:spPr>
          <a:xfrm>
            <a:off x="2186519" y="5422900"/>
            <a:ext cx="360040" cy="171"/>
          </a:xfrm>
          <a:prstGeom prst="bentConnector3">
            <a:avLst>
              <a:gd name="adj1" fmla="val 50000"/>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50" name="正方形/長方形 49">
            <a:extLst>
              <a:ext uri="{FF2B5EF4-FFF2-40B4-BE49-F238E27FC236}">
                <a16:creationId xmlns:a16="http://schemas.microsoft.com/office/drawing/2014/main" id="{9AFD2C7F-FB85-B24A-4451-2E7838FFB75F}"/>
              </a:ext>
            </a:extLst>
          </p:cNvPr>
          <p:cNvSpPr/>
          <p:nvPr/>
        </p:nvSpPr>
        <p:spPr bwMode="auto">
          <a:xfrm>
            <a:off x="819246" y="4766042"/>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マスタ登録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乗務員・車両</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p>
        </p:txBody>
      </p:sp>
      <p:cxnSp>
        <p:nvCxnSpPr>
          <p:cNvPr id="51" name="直線矢印コネクタ 23">
            <a:extLst>
              <a:ext uri="{FF2B5EF4-FFF2-40B4-BE49-F238E27FC236}">
                <a16:creationId xmlns:a16="http://schemas.microsoft.com/office/drawing/2014/main" id="{72C18173-B3BB-B80F-880C-F25EAD69B8E6}"/>
              </a:ext>
            </a:extLst>
          </p:cNvPr>
          <p:cNvCxnSpPr>
            <a:cxnSpLocks/>
          </p:cNvCxnSpPr>
          <p:nvPr/>
        </p:nvCxnSpPr>
        <p:spPr>
          <a:xfrm>
            <a:off x="1693579" y="4537004"/>
            <a:ext cx="1311504" cy="317"/>
          </a:xfrm>
          <a:prstGeom prst="bentConnector3">
            <a:avLst>
              <a:gd name="adj1" fmla="val 50000"/>
            </a:avLst>
          </a:prstGeom>
          <a:ln w="19050" cap="flat" cmpd="sng" algn="ctr">
            <a:solidFill>
              <a:srgbClr val="4D98B9"/>
            </a:solidFill>
            <a:prstDash val="sysDot"/>
            <a:round/>
            <a:headEnd type="none" w="med" len="med"/>
            <a:tailEnd type="triangle" w="med" len="med"/>
          </a:ln>
          <a:effectLst/>
        </p:spPr>
        <p:style>
          <a:lnRef idx="0">
            <a:scrgbClr r="0" g="0" b="0"/>
          </a:lnRef>
          <a:fillRef idx="0">
            <a:scrgbClr r="0" g="0" b="0"/>
          </a:fillRef>
          <a:effectRef idx="0">
            <a:scrgbClr r="0" g="0" b="0"/>
          </a:effectRef>
          <a:fontRef idx="minor">
            <a:schemeClr val="tx1"/>
          </a:fontRef>
        </p:style>
      </p:cxnSp>
      <p:pic>
        <p:nvPicPr>
          <p:cNvPr id="52" name="図 51">
            <a:extLst>
              <a:ext uri="{FF2B5EF4-FFF2-40B4-BE49-F238E27FC236}">
                <a16:creationId xmlns:a16="http://schemas.microsoft.com/office/drawing/2014/main" id="{D9EA753D-0A3C-712C-3419-6D11656BBA26}"/>
              </a:ext>
            </a:extLst>
          </p:cNvPr>
          <p:cNvPicPr>
            <a:picLocks noChangeAspect="1"/>
          </p:cNvPicPr>
          <p:nvPr/>
        </p:nvPicPr>
        <p:blipFill>
          <a:blip r:embed="rId5"/>
          <a:stretch>
            <a:fillRect/>
          </a:stretch>
        </p:blipFill>
        <p:spPr>
          <a:xfrm>
            <a:off x="8199227" y="1650190"/>
            <a:ext cx="548286" cy="285727"/>
          </a:xfrm>
          <a:prstGeom prst="rect">
            <a:avLst/>
          </a:prstGeom>
        </p:spPr>
      </p:pic>
      <p:pic>
        <p:nvPicPr>
          <p:cNvPr id="53" name="図 52">
            <a:extLst>
              <a:ext uri="{FF2B5EF4-FFF2-40B4-BE49-F238E27FC236}">
                <a16:creationId xmlns:a16="http://schemas.microsoft.com/office/drawing/2014/main" id="{BA91B42C-F0F2-A0C3-AE1E-758570C93993}"/>
              </a:ext>
            </a:extLst>
          </p:cNvPr>
          <p:cNvPicPr>
            <a:picLocks noChangeAspect="1"/>
          </p:cNvPicPr>
          <p:nvPr/>
        </p:nvPicPr>
        <p:blipFill>
          <a:blip r:embed="rId5"/>
          <a:stretch>
            <a:fillRect/>
          </a:stretch>
        </p:blipFill>
        <p:spPr>
          <a:xfrm>
            <a:off x="8199227" y="4408189"/>
            <a:ext cx="548286" cy="285727"/>
          </a:xfrm>
          <a:prstGeom prst="rect">
            <a:avLst/>
          </a:prstGeom>
          <a:effectLst/>
        </p:spPr>
      </p:pic>
      <p:pic>
        <p:nvPicPr>
          <p:cNvPr id="54" name="図 53">
            <a:extLst>
              <a:ext uri="{FF2B5EF4-FFF2-40B4-BE49-F238E27FC236}">
                <a16:creationId xmlns:a16="http://schemas.microsoft.com/office/drawing/2014/main" id="{F70BD27A-4180-57F4-85E9-A9B47C157960}"/>
              </a:ext>
            </a:extLst>
          </p:cNvPr>
          <p:cNvPicPr>
            <a:picLocks noChangeAspect="1"/>
          </p:cNvPicPr>
          <p:nvPr/>
        </p:nvPicPr>
        <p:blipFill>
          <a:blip r:embed="rId3"/>
          <a:stretch>
            <a:fillRect/>
          </a:stretch>
        </p:blipFill>
        <p:spPr>
          <a:xfrm>
            <a:off x="1172162" y="4346619"/>
            <a:ext cx="446794" cy="375307"/>
          </a:xfrm>
          <a:prstGeom prst="rect">
            <a:avLst/>
          </a:prstGeom>
          <a:effectLst/>
        </p:spPr>
      </p:pic>
      <p:pic>
        <p:nvPicPr>
          <p:cNvPr id="55" name="図 54">
            <a:extLst>
              <a:ext uri="{FF2B5EF4-FFF2-40B4-BE49-F238E27FC236}">
                <a16:creationId xmlns:a16="http://schemas.microsoft.com/office/drawing/2014/main" id="{14E3DD8A-7B82-2BAC-61F5-82CDF03A22FC}"/>
              </a:ext>
            </a:extLst>
          </p:cNvPr>
          <p:cNvPicPr>
            <a:picLocks noChangeAspect="1"/>
          </p:cNvPicPr>
          <p:nvPr/>
        </p:nvPicPr>
        <p:blipFill>
          <a:blip r:embed="rId3"/>
          <a:stretch>
            <a:fillRect/>
          </a:stretch>
        </p:blipFill>
        <p:spPr>
          <a:xfrm>
            <a:off x="3016925" y="4346619"/>
            <a:ext cx="446794" cy="375307"/>
          </a:xfrm>
          <a:prstGeom prst="rect">
            <a:avLst/>
          </a:prstGeom>
          <a:effectLst/>
        </p:spPr>
      </p:pic>
      <p:pic>
        <p:nvPicPr>
          <p:cNvPr id="56" name="図 55">
            <a:extLst>
              <a:ext uri="{FF2B5EF4-FFF2-40B4-BE49-F238E27FC236}">
                <a16:creationId xmlns:a16="http://schemas.microsoft.com/office/drawing/2014/main" id="{07833970-7CC2-036A-E3A3-6D012AD728A6}"/>
              </a:ext>
            </a:extLst>
          </p:cNvPr>
          <p:cNvPicPr>
            <a:picLocks noChangeAspect="1"/>
          </p:cNvPicPr>
          <p:nvPr/>
        </p:nvPicPr>
        <p:blipFill>
          <a:blip r:embed="rId3"/>
          <a:stretch>
            <a:fillRect/>
          </a:stretch>
        </p:blipFill>
        <p:spPr>
          <a:xfrm>
            <a:off x="4364412" y="4346619"/>
            <a:ext cx="446794" cy="375307"/>
          </a:xfrm>
          <a:prstGeom prst="rect">
            <a:avLst/>
          </a:prstGeom>
          <a:effectLst/>
        </p:spPr>
      </p:pic>
      <p:pic>
        <p:nvPicPr>
          <p:cNvPr id="57" name="図 56">
            <a:extLst>
              <a:ext uri="{FF2B5EF4-FFF2-40B4-BE49-F238E27FC236}">
                <a16:creationId xmlns:a16="http://schemas.microsoft.com/office/drawing/2014/main" id="{51842A83-7F4A-BD0F-EBF4-27A4C6D325C8}"/>
              </a:ext>
            </a:extLst>
          </p:cNvPr>
          <p:cNvPicPr>
            <a:picLocks noChangeAspect="1"/>
          </p:cNvPicPr>
          <p:nvPr/>
        </p:nvPicPr>
        <p:blipFill>
          <a:blip r:embed="rId3"/>
          <a:stretch>
            <a:fillRect/>
          </a:stretch>
        </p:blipFill>
        <p:spPr>
          <a:xfrm>
            <a:off x="6956700" y="4346619"/>
            <a:ext cx="446794" cy="375307"/>
          </a:xfrm>
          <a:prstGeom prst="rect">
            <a:avLst/>
          </a:prstGeom>
          <a:effectLst/>
        </p:spPr>
      </p:pic>
      <p:pic>
        <p:nvPicPr>
          <p:cNvPr id="58" name="図 57">
            <a:extLst>
              <a:ext uri="{FF2B5EF4-FFF2-40B4-BE49-F238E27FC236}">
                <a16:creationId xmlns:a16="http://schemas.microsoft.com/office/drawing/2014/main" id="{B346F36D-BCD5-DE42-F883-B6A8ACF31195}"/>
              </a:ext>
            </a:extLst>
          </p:cNvPr>
          <p:cNvPicPr>
            <a:picLocks noChangeAspect="1"/>
          </p:cNvPicPr>
          <p:nvPr/>
        </p:nvPicPr>
        <p:blipFill>
          <a:blip r:embed="rId4"/>
          <a:stretch>
            <a:fillRect/>
          </a:stretch>
        </p:blipFill>
        <p:spPr>
          <a:xfrm>
            <a:off x="3824213" y="5147811"/>
            <a:ext cx="400050" cy="425450"/>
          </a:xfrm>
          <a:prstGeom prst="rect">
            <a:avLst/>
          </a:prstGeom>
          <a:effectLst/>
        </p:spPr>
      </p:pic>
      <p:pic>
        <p:nvPicPr>
          <p:cNvPr id="59" name="図 58">
            <a:extLst>
              <a:ext uri="{FF2B5EF4-FFF2-40B4-BE49-F238E27FC236}">
                <a16:creationId xmlns:a16="http://schemas.microsoft.com/office/drawing/2014/main" id="{C5E612D1-E4AA-EBE9-87D1-C6E23FC830C2}"/>
              </a:ext>
            </a:extLst>
          </p:cNvPr>
          <p:cNvPicPr>
            <a:picLocks noChangeAspect="1"/>
          </p:cNvPicPr>
          <p:nvPr/>
        </p:nvPicPr>
        <p:blipFill>
          <a:blip r:embed="rId6"/>
          <a:stretch>
            <a:fillRect/>
          </a:stretch>
        </p:blipFill>
        <p:spPr>
          <a:xfrm>
            <a:off x="5967302" y="4621775"/>
            <a:ext cx="430920" cy="438223"/>
          </a:xfrm>
          <a:prstGeom prst="rect">
            <a:avLst/>
          </a:prstGeom>
          <a:effectLst/>
        </p:spPr>
      </p:pic>
      <p:pic>
        <p:nvPicPr>
          <p:cNvPr id="60" name="図 59">
            <a:extLst>
              <a:ext uri="{FF2B5EF4-FFF2-40B4-BE49-F238E27FC236}">
                <a16:creationId xmlns:a16="http://schemas.microsoft.com/office/drawing/2014/main" id="{9FFB64AE-1C08-790D-AA12-0CEC5B33A210}"/>
              </a:ext>
            </a:extLst>
          </p:cNvPr>
          <p:cNvPicPr>
            <a:picLocks noChangeAspect="1"/>
          </p:cNvPicPr>
          <p:nvPr/>
        </p:nvPicPr>
        <p:blipFill>
          <a:blip r:embed="rId6"/>
          <a:stretch>
            <a:fillRect/>
          </a:stretch>
        </p:blipFill>
        <p:spPr>
          <a:xfrm>
            <a:off x="5967302" y="1887240"/>
            <a:ext cx="430920" cy="438223"/>
          </a:xfrm>
          <a:prstGeom prst="rect">
            <a:avLst/>
          </a:prstGeom>
          <a:effectLst/>
        </p:spPr>
      </p:pic>
      <p:pic>
        <p:nvPicPr>
          <p:cNvPr id="61" name="図 60">
            <a:extLst>
              <a:ext uri="{FF2B5EF4-FFF2-40B4-BE49-F238E27FC236}">
                <a16:creationId xmlns:a16="http://schemas.microsoft.com/office/drawing/2014/main" id="{09DB2CBA-640C-C151-9AE8-8BC6EE887258}"/>
              </a:ext>
            </a:extLst>
          </p:cNvPr>
          <p:cNvPicPr>
            <a:picLocks noChangeAspect="1"/>
          </p:cNvPicPr>
          <p:nvPr/>
        </p:nvPicPr>
        <p:blipFill>
          <a:blip r:embed="rId7"/>
          <a:stretch>
            <a:fillRect/>
          </a:stretch>
        </p:blipFill>
        <p:spPr>
          <a:xfrm>
            <a:off x="1645783" y="5332837"/>
            <a:ext cx="624571" cy="342027"/>
          </a:xfrm>
          <a:prstGeom prst="rect">
            <a:avLst/>
          </a:prstGeom>
          <a:effectLst/>
        </p:spPr>
      </p:pic>
      <p:cxnSp>
        <p:nvCxnSpPr>
          <p:cNvPr id="62" name="直線矢印コネクタ 61">
            <a:extLst>
              <a:ext uri="{FF2B5EF4-FFF2-40B4-BE49-F238E27FC236}">
                <a16:creationId xmlns:a16="http://schemas.microsoft.com/office/drawing/2014/main" id="{6AAE437A-1F19-D516-1E94-9B9B05D6B83F}"/>
              </a:ext>
            </a:extLst>
          </p:cNvPr>
          <p:cNvCxnSpPr>
            <a:cxnSpLocks/>
          </p:cNvCxnSpPr>
          <p:nvPr/>
        </p:nvCxnSpPr>
        <p:spPr>
          <a:xfrm>
            <a:off x="3525040" y="4537004"/>
            <a:ext cx="786916" cy="0"/>
          </a:xfrm>
          <a:prstGeom prst="straightConnector1">
            <a:avLst/>
          </a:prstGeom>
          <a:ln w="19050">
            <a:solidFill>
              <a:srgbClr val="4D98B9"/>
            </a:solidFill>
            <a:tailEnd type="triangle"/>
          </a:ln>
          <a:effectLst/>
        </p:spPr>
        <p:style>
          <a:lnRef idx="1">
            <a:schemeClr val="accent1"/>
          </a:lnRef>
          <a:fillRef idx="0">
            <a:schemeClr val="accent1"/>
          </a:fillRef>
          <a:effectRef idx="0">
            <a:schemeClr val="accent1"/>
          </a:effectRef>
          <a:fontRef idx="minor">
            <a:schemeClr val="tx1"/>
          </a:fontRef>
        </p:style>
      </p:cxnSp>
      <p:pic>
        <p:nvPicPr>
          <p:cNvPr id="63" name="図 62">
            <a:extLst>
              <a:ext uri="{FF2B5EF4-FFF2-40B4-BE49-F238E27FC236}">
                <a16:creationId xmlns:a16="http://schemas.microsoft.com/office/drawing/2014/main" id="{035AF7BF-E4A9-5843-4BFD-21E7E89B722B}"/>
              </a:ext>
            </a:extLst>
          </p:cNvPr>
          <p:cNvPicPr>
            <a:picLocks noChangeAspect="1"/>
          </p:cNvPicPr>
          <p:nvPr/>
        </p:nvPicPr>
        <p:blipFill>
          <a:blip r:embed="rId8"/>
          <a:stretch>
            <a:fillRect/>
          </a:stretch>
        </p:blipFill>
        <p:spPr>
          <a:xfrm>
            <a:off x="2578471" y="5243498"/>
            <a:ext cx="283246" cy="355704"/>
          </a:xfrm>
          <a:prstGeom prst="rect">
            <a:avLst/>
          </a:prstGeom>
          <a:effectLst/>
        </p:spPr>
      </p:pic>
      <p:sp>
        <p:nvSpPr>
          <p:cNvPr id="64" name="正方形/長方形 63">
            <a:extLst>
              <a:ext uri="{FF2B5EF4-FFF2-40B4-BE49-F238E27FC236}">
                <a16:creationId xmlns:a16="http://schemas.microsoft.com/office/drawing/2014/main" id="{254288F5-A707-5D52-AC08-FFD61CBE678A}"/>
              </a:ext>
            </a:extLst>
          </p:cNvPr>
          <p:cNvSpPr/>
          <p:nvPr/>
        </p:nvSpPr>
        <p:spPr bwMode="auto">
          <a:xfrm>
            <a:off x="5174972" y="768998"/>
            <a:ext cx="2721296"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使う画面も少なく、シンプルに利用できます</a:t>
            </a:r>
          </a:p>
        </p:txBody>
      </p:sp>
      <p:sp>
        <p:nvSpPr>
          <p:cNvPr id="65" name="正方形/長方形 64">
            <a:extLst>
              <a:ext uri="{FF2B5EF4-FFF2-40B4-BE49-F238E27FC236}">
                <a16:creationId xmlns:a16="http://schemas.microsoft.com/office/drawing/2014/main" id="{C18377F8-6932-18F3-C4E2-F0E9E55627A3}"/>
              </a:ext>
            </a:extLst>
          </p:cNvPr>
          <p:cNvSpPr/>
          <p:nvPr/>
        </p:nvSpPr>
        <p:spPr bwMode="auto">
          <a:xfrm>
            <a:off x="4536027" y="3571457"/>
            <a:ext cx="3196174"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入力業務の省力化とともに、データ活用も可能です</a:t>
            </a:r>
          </a:p>
        </p:txBody>
      </p:sp>
    </p:spTree>
    <p:extLst>
      <p:ext uri="{BB962C8B-B14F-4D97-AF65-F5344CB8AC3E}">
        <p14:creationId xmlns:p14="http://schemas.microsoft.com/office/powerpoint/2010/main" val="2711920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B66868F-A305-221A-156A-D6A29DAAA1A4}"/>
              </a:ext>
            </a:extLst>
          </p:cNvPr>
          <p:cNvSpPr>
            <a:spLocks noGrp="1"/>
          </p:cNvSpPr>
          <p:nvPr>
            <p:ph type="sldNum" sz="quarter" idx="10"/>
          </p:nvPr>
        </p:nvSpPr>
        <p:spPr/>
        <p:txBody>
          <a:bodyPr/>
          <a:lstStyle/>
          <a:p>
            <a:fld id="{4C2040E0-EB4A-42A8-A815-D64FE807B3BC}" type="slidenum">
              <a:rPr kumimoji="1" lang="ja-JP" altLang="en-US" smtClean="0"/>
              <a:t>14</a:t>
            </a:fld>
            <a:endParaRPr kumimoji="1" lang="ja-JP" altLang="en-US"/>
          </a:p>
        </p:txBody>
      </p:sp>
      <p:grpSp>
        <p:nvGrpSpPr>
          <p:cNvPr id="69" name="グループ化 68">
            <a:extLst>
              <a:ext uri="{FF2B5EF4-FFF2-40B4-BE49-F238E27FC236}">
                <a16:creationId xmlns:a16="http://schemas.microsoft.com/office/drawing/2014/main" id="{589E16CB-7DB5-5F48-23DE-5985CBE9F255}"/>
              </a:ext>
            </a:extLst>
          </p:cNvPr>
          <p:cNvGrpSpPr/>
          <p:nvPr/>
        </p:nvGrpSpPr>
        <p:grpSpPr>
          <a:xfrm>
            <a:off x="282897" y="2827646"/>
            <a:ext cx="4289102" cy="541866"/>
            <a:chOff x="282897" y="892377"/>
            <a:chExt cx="4289102" cy="541866"/>
          </a:xfrm>
          <a:effectLst/>
        </p:grpSpPr>
        <p:grpSp>
          <p:nvGrpSpPr>
            <p:cNvPr id="70" name="グループ化 69">
              <a:extLst>
                <a:ext uri="{FF2B5EF4-FFF2-40B4-BE49-F238E27FC236}">
                  <a16:creationId xmlns:a16="http://schemas.microsoft.com/office/drawing/2014/main" id="{30745EAD-B81C-0953-9E55-044279FC8332}"/>
                </a:ext>
              </a:extLst>
            </p:cNvPr>
            <p:cNvGrpSpPr/>
            <p:nvPr/>
          </p:nvGrpSpPr>
          <p:grpSpPr>
            <a:xfrm>
              <a:off x="282897" y="892377"/>
              <a:ext cx="606256" cy="541866"/>
              <a:chOff x="2086297" y="1459644"/>
              <a:chExt cx="606256" cy="541866"/>
            </a:xfrm>
          </p:grpSpPr>
          <p:sp>
            <p:nvSpPr>
              <p:cNvPr id="72" name="円/楕円 23">
                <a:extLst>
                  <a:ext uri="{FF2B5EF4-FFF2-40B4-BE49-F238E27FC236}">
                    <a16:creationId xmlns:a16="http://schemas.microsoft.com/office/drawing/2014/main" id="{A0F8CEB3-AC7B-B5CB-898F-FD05743EB527}"/>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73" name="テキスト ボックス 72">
                <a:extLst>
                  <a:ext uri="{FF2B5EF4-FFF2-40B4-BE49-F238E27FC236}">
                    <a16:creationId xmlns:a16="http://schemas.microsoft.com/office/drawing/2014/main" id="{FA979396-53AD-AE0A-1216-0AE082D2627A}"/>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04</a:t>
                </a:r>
                <a:endParaRPr kumimoji="1" lang="ja-JP" altLang="en-US" sz="1400" b="1">
                  <a:solidFill>
                    <a:srgbClr val="4D98B9"/>
                  </a:solidFill>
                  <a:latin typeface="Meiryo UI" panose="020B0604030504040204" pitchFamily="50" charset="-128"/>
                  <a:ea typeface="Meiryo UI" panose="020B0604030504040204" pitchFamily="50" charset="-128"/>
                </a:endParaRPr>
              </a:p>
            </p:txBody>
          </p:sp>
        </p:grpSp>
        <p:sp>
          <p:nvSpPr>
            <p:cNvPr id="71" name="四角形: 角を丸くする 4">
              <a:extLst>
                <a:ext uri="{FF2B5EF4-FFF2-40B4-BE49-F238E27FC236}">
                  <a16:creationId xmlns:a16="http://schemas.microsoft.com/office/drawing/2014/main" id="{DDE0FF3E-52B6-BF04-33C7-7AC16745AF7D}"/>
                </a:ext>
              </a:extLst>
            </p:cNvPr>
            <p:cNvSpPr/>
            <p:nvPr/>
          </p:nvSpPr>
          <p:spPr>
            <a:xfrm>
              <a:off x="763962" y="960978"/>
              <a:ext cx="3808037"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ja-JP" altLang="en-US" b="1" dirty="0">
                  <a:solidFill>
                    <a:srgbClr val="4D98B9"/>
                  </a:solidFill>
                  <a:latin typeface="Meiryo UI" panose="020B0604030504040204" pitchFamily="50" charset="-128"/>
                  <a:ea typeface="Meiryo UI" panose="020B0604030504040204" pitchFamily="50" charset="-128"/>
                </a:rPr>
                <a:t>傭車の情報も管理したい</a:t>
              </a:r>
            </a:p>
          </p:txBody>
        </p:sp>
      </p:grpSp>
      <p:grpSp>
        <p:nvGrpSpPr>
          <p:cNvPr id="74" name="グループ化 73">
            <a:extLst>
              <a:ext uri="{FF2B5EF4-FFF2-40B4-BE49-F238E27FC236}">
                <a16:creationId xmlns:a16="http://schemas.microsoft.com/office/drawing/2014/main" id="{1D6F2DCB-F035-4245-56B2-6D8F7A2D3F0A}"/>
              </a:ext>
            </a:extLst>
          </p:cNvPr>
          <p:cNvGrpSpPr/>
          <p:nvPr/>
        </p:nvGrpSpPr>
        <p:grpSpPr>
          <a:xfrm>
            <a:off x="282897" y="4488691"/>
            <a:ext cx="4289102" cy="541866"/>
            <a:chOff x="282897" y="892377"/>
            <a:chExt cx="4289102" cy="541866"/>
          </a:xfrm>
          <a:effectLst/>
        </p:grpSpPr>
        <p:grpSp>
          <p:nvGrpSpPr>
            <p:cNvPr id="75" name="グループ化 74">
              <a:extLst>
                <a:ext uri="{FF2B5EF4-FFF2-40B4-BE49-F238E27FC236}">
                  <a16:creationId xmlns:a16="http://schemas.microsoft.com/office/drawing/2014/main" id="{0499A28B-5535-DF4D-D6AD-8BC6F65E6EB0}"/>
                </a:ext>
              </a:extLst>
            </p:cNvPr>
            <p:cNvGrpSpPr/>
            <p:nvPr/>
          </p:nvGrpSpPr>
          <p:grpSpPr>
            <a:xfrm>
              <a:off x="282897" y="892377"/>
              <a:ext cx="606256" cy="541866"/>
              <a:chOff x="2086297" y="1459644"/>
              <a:chExt cx="606256" cy="541866"/>
            </a:xfrm>
          </p:grpSpPr>
          <p:sp>
            <p:nvSpPr>
              <p:cNvPr id="77" name="円/楕円 28">
                <a:extLst>
                  <a:ext uri="{FF2B5EF4-FFF2-40B4-BE49-F238E27FC236}">
                    <a16:creationId xmlns:a16="http://schemas.microsoft.com/office/drawing/2014/main" id="{533AFA44-51EE-444B-3387-FB845134FED1}"/>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78" name="テキスト ボックス 77">
                <a:extLst>
                  <a:ext uri="{FF2B5EF4-FFF2-40B4-BE49-F238E27FC236}">
                    <a16:creationId xmlns:a16="http://schemas.microsoft.com/office/drawing/2014/main" id="{E300FAE7-2250-B1F4-CB20-6876166B3703}"/>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05</a:t>
                </a:r>
                <a:endParaRPr kumimoji="1" lang="ja-JP" altLang="en-US" sz="1400" b="1">
                  <a:solidFill>
                    <a:srgbClr val="4D98B9"/>
                  </a:solidFill>
                  <a:latin typeface="Meiryo UI" panose="020B0604030504040204" pitchFamily="50" charset="-128"/>
                  <a:ea typeface="Meiryo UI" panose="020B0604030504040204" pitchFamily="50" charset="-128"/>
                </a:endParaRPr>
              </a:p>
            </p:txBody>
          </p:sp>
        </p:grpSp>
        <p:sp>
          <p:nvSpPr>
            <p:cNvPr id="76" name="四角形: 角を丸くする 4">
              <a:extLst>
                <a:ext uri="{FF2B5EF4-FFF2-40B4-BE49-F238E27FC236}">
                  <a16:creationId xmlns:a16="http://schemas.microsoft.com/office/drawing/2014/main" id="{891FF1B6-1757-BE7B-D668-CF2891C57F66}"/>
                </a:ext>
              </a:extLst>
            </p:cNvPr>
            <p:cNvSpPr/>
            <p:nvPr/>
          </p:nvSpPr>
          <p:spPr>
            <a:xfrm>
              <a:off x="763963" y="960978"/>
              <a:ext cx="3808036"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ja-JP" altLang="en-US" b="1" dirty="0">
                  <a:solidFill>
                    <a:srgbClr val="4D98B9"/>
                  </a:solidFill>
                  <a:latin typeface="Meiryo UI" panose="020B0604030504040204" pitchFamily="50" charset="-128"/>
                  <a:ea typeface="Meiryo UI" panose="020B0604030504040204" pitchFamily="50" charset="-128"/>
                </a:rPr>
                <a:t>定型データをまとめて登録したい</a:t>
              </a:r>
            </a:p>
          </p:txBody>
        </p:sp>
      </p:grpSp>
      <p:grpSp>
        <p:nvGrpSpPr>
          <p:cNvPr id="79" name="グループ化 78">
            <a:extLst>
              <a:ext uri="{FF2B5EF4-FFF2-40B4-BE49-F238E27FC236}">
                <a16:creationId xmlns:a16="http://schemas.microsoft.com/office/drawing/2014/main" id="{E6BF6C1E-D24E-444F-9DD5-A5BF935C5C58}"/>
              </a:ext>
            </a:extLst>
          </p:cNvPr>
          <p:cNvGrpSpPr/>
          <p:nvPr/>
        </p:nvGrpSpPr>
        <p:grpSpPr>
          <a:xfrm>
            <a:off x="282897" y="600277"/>
            <a:ext cx="4289103" cy="541866"/>
            <a:chOff x="282897" y="892377"/>
            <a:chExt cx="4289103" cy="541866"/>
          </a:xfrm>
          <a:effectLst/>
        </p:grpSpPr>
        <p:grpSp>
          <p:nvGrpSpPr>
            <p:cNvPr id="80" name="グループ化 79">
              <a:extLst>
                <a:ext uri="{FF2B5EF4-FFF2-40B4-BE49-F238E27FC236}">
                  <a16:creationId xmlns:a16="http://schemas.microsoft.com/office/drawing/2014/main" id="{B14D8DAC-5014-B9A1-58DA-9F9094E03040}"/>
                </a:ext>
              </a:extLst>
            </p:cNvPr>
            <p:cNvGrpSpPr/>
            <p:nvPr/>
          </p:nvGrpSpPr>
          <p:grpSpPr>
            <a:xfrm>
              <a:off x="282897" y="892377"/>
              <a:ext cx="606256" cy="541866"/>
              <a:chOff x="2086297" y="1459644"/>
              <a:chExt cx="606256" cy="541866"/>
            </a:xfrm>
          </p:grpSpPr>
          <p:sp>
            <p:nvSpPr>
              <p:cNvPr id="82" name="円/楕円 22">
                <a:extLst>
                  <a:ext uri="{FF2B5EF4-FFF2-40B4-BE49-F238E27FC236}">
                    <a16:creationId xmlns:a16="http://schemas.microsoft.com/office/drawing/2014/main" id="{B436A739-369A-0B15-F8F4-223BF5131F20}"/>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83" name="テキスト ボックス 82">
                <a:extLst>
                  <a:ext uri="{FF2B5EF4-FFF2-40B4-BE49-F238E27FC236}">
                    <a16:creationId xmlns:a16="http://schemas.microsoft.com/office/drawing/2014/main" id="{431BB663-C13C-0052-AD87-0744B0BC44C4}"/>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03</a:t>
                </a:r>
                <a:endParaRPr kumimoji="1" lang="ja-JP" altLang="en-US" sz="1400" b="1">
                  <a:solidFill>
                    <a:srgbClr val="4D98B9"/>
                  </a:solidFill>
                  <a:latin typeface="Meiryo UI" panose="020B0604030504040204" pitchFamily="50" charset="-128"/>
                  <a:ea typeface="Meiryo UI" panose="020B0604030504040204" pitchFamily="50" charset="-128"/>
                </a:endParaRPr>
              </a:p>
            </p:txBody>
          </p:sp>
        </p:grpSp>
        <p:sp>
          <p:nvSpPr>
            <p:cNvPr id="81" name="四角形: 角を丸くする 4">
              <a:extLst>
                <a:ext uri="{FF2B5EF4-FFF2-40B4-BE49-F238E27FC236}">
                  <a16:creationId xmlns:a16="http://schemas.microsoft.com/office/drawing/2014/main" id="{97407368-1428-4C15-242E-9FE390580A45}"/>
                </a:ext>
              </a:extLst>
            </p:cNvPr>
            <p:cNvSpPr/>
            <p:nvPr/>
          </p:nvSpPr>
          <p:spPr>
            <a:xfrm>
              <a:off x="763962" y="960978"/>
              <a:ext cx="3808038"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ja-JP" altLang="en-US" b="1" dirty="0">
                  <a:solidFill>
                    <a:srgbClr val="4D98B9"/>
                  </a:solidFill>
                  <a:latin typeface="Meiryo UI" panose="020B0604030504040204" pitchFamily="50" charset="-128"/>
                  <a:ea typeface="Meiryo UI" panose="020B0604030504040204" pitchFamily="50" charset="-128"/>
                </a:rPr>
                <a:t>受注漏れ・配車漏れを防止したい</a:t>
              </a:r>
            </a:p>
          </p:txBody>
        </p:sp>
      </p:grpSp>
      <p:sp>
        <p:nvSpPr>
          <p:cNvPr id="84" name="正方形/長方形 83">
            <a:extLst>
              <a:ext uri="{FF2B5EF4-FFF2-40B4-BE49-F238E27FC236}">
                <a16:creationId xmlns:a16="http://schemas.microsoft.com/office/drawing/2014/main" id="{966CC54B-44E1-A48B-0606-3B9E9E25B3C9}"/>
              </a:ext>
            </a:extLst>
          </p:cNvPr>
          <p:cNvSpPr/>
          <p:nvPr/>
        </p:nvSpPr>
        <p:spPr bwMode="auto">
          <a:xfrm>
            <a:off x="899730" y="1165368"/>
            <a:ext cx="4266373" cy="1440993"/>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85" name="正方形/長方形 84">
            <a:extLst>
              <a:ext uri="{FF2B5EF4-FFF2-40B4-BE49-F238E27FC236}">
                <a16:creationId xmlns:a16="http://schemas.microsoft.com/office/drawing/2014/main" id="{DBC61008-3D6E-0663-4CDC-098C8B6E2AD1}"/>
              </a:ext>
            </a:extLst>
          </p:cNvPr>
          <p:cNvSpPr/>
          <p:nvPr/>
        </p:nvSpPr>
        <p:spPr bwMode="auto">
          <a:xfrm>
            <a:off x="5530049" y="1824278"/>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実績登録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rgbClr val="DF5D29"/>
                </a:solidFill>
                <a:latin typeface="Meiryo UI" panose="020B0604030504040204" pitchFamily="50" charset="-128"/>
                <a:ea typeface="Meiryo UI" panose="020B0604030504040204" pitchFamily="50" charset="-128"/>
                <a:cs typeface="メイリオ" pitchFamily="50" charset="-128"/>
              </a:rPr>
              <a:t>実績修正</a:t>
            </a: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endParaRPr lang="ja-JP" altLang="en-US" sz="900" b="1" dirty="0">
              <a:solidFill>
                <a:srgbClr val="DF5D29"/>
              </a:solidFill>
              <a:latin typeface="Meiryo UI" panose="020B0604030504040204" pitchFamily="50" charset="-128"/>
              <a:ea typeface="Meiryo UI" panose="020B0604030504040204" pitchFamily="50" charset="-128"/>
              <a:cs typeface="メイリオ" pitchFamily="50" charset="-128"/>
            </a:endParaRPr>
          </a:p>
        </p:txBody>
      </p:sp>
      <p:sp>
        <p:nvSpPr>
          <p:cNvPr id="86" name="正方形/長方形 85">
            <a:extLst>
              <a:ext uri="{FF2B5EF4-FFF2-40B4-BE49-F238E27FC236}">
                <a16:creationId xmlns:a16="http://schemas.microsoft.com/office/drawing/2014/main" id="{525BC3E0-1EB2-BAE2-8986-6210CCB13ED5}"/>
              </a:ext>
            </a:extLst>
          </p:cNvPr>
          <p:cNvSpPr/>
          <p:nvPr/>
        </p:nvSpPr>
        <p:spPr bwMode="auto">
          <a:xfrm>
            <a:off x="5099215" y="2509774"/>
            <a:ext cx="956507" cy="34377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運転日報や</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配車表など</a:t>
            </a:r>
          </a:p>
        </p:txBody>
      </p:sp>
      <p:sp>
        <p:nvSpPr>
          <p:cNvPr id="87" name="正方形/長方形 86">
            <a:extLst>
              <a:ext uri="{FF2B5EF4-FFF2-40B4-BE49-F238E27FC236}">
                <a16:creationId xmlns:a16="http://schemas.microsoft.com/office/drawing/2014/main" id="{1077B573-965F-974B-4616-21913DA20B94}"/>
              </a:ext>
            </a:extLst>
          </p:cNvPr>
          <p:cNvSpPr/>
          <p:nvPr/>
        </p:nvSpPr>
        <p:spPr bwMode="auto">
          <a:xfrm>
            <a:off x="820498" y="1753545"/>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受注登録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cxnSp>
        <p:nvCxnSpPr>
          <p:cNvPr id="88" name="直線矢印コネクタ 23">
            <a:extLst>
              <a:ext uri="{FF2B5EF4-FFF2-40B4-BE49-F238E27FC236}">
                <a16:creationId xmlns:a16="http://schemas.microsoft.com/office/drawing/2014/main" id="{61993BAB-5AC2-9C80-5D85-B8890792B349}"/>
              </a:ext>
            </a:extLst>
          </p:cNvPr>
          <p:cNvCxnSpPr>
            <a:cxnSpLocks/>
          </p:cNvCxnSpPr>
          <p:nvPr/>
        </p:nvCxnSpPr>
        <p:spPr>
          <a:xfrm flipV="1">
            <a:off x="1736192" y="1547746"/>
            <a:ext cx="1191408" cy="177"/>
          </a:xfrm>
          <a:prstGeom prst="bentConnector3">
            <a:avLst>
              <a:gd name="adj1" fmla="val 50000"/>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89" name="正方形/長方形 88">
            <a:extLst>
              <a:ext uri="{FF2B5EF4-FFF2-40B4-BE49-F238E27FC236}">
                <a16:creationId xmlns:a16="http://schemas.microsoft.com/office/drawing/2014/main" id="{84E6BF7A-DB44-5AF4-5556-1FEF7E623121}"/>
              </a:ext>
            </a:extLst>
          </p:cNvPr>
          <p:cNvSpPr/>
          <p:nvPr/>
        </p:nvSpPr>
        <p:spPr bwMode="auto">
          <a:xfrm>
            <a:off x="2514432" y="1795547"/>
            <a:ext cx="138509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配車一覧</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車両・乗務員設定</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endPar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sp>
        <p:nvSpPr>
          <p:cNvPr id="90" name="正方形/長方形 89">
            <a:extLst>
              <a:ext uri="{FF2B5EF4-FFF2-40B4-BE49-F238E27FC236}">
                <a16:creationId xmlns:a16="http://schemas.microsoft.com/office/drawing/2014/main" id="{303C8E18-073B-E8FC-F087-95BF946CF53A}"/>
              </a:ext>
            </a:extLst>
          </p:cNvPr>
          <p:cNvSpPr/>
          <p:nvPr/>
        </p:nvSpPr>
        <p:spPr>
          <a:xfrm>
            <a:off x="7419288" y="1905432"/>
            <a:ext cx="1224136" cy="36004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rPr>
              <a:t>各種実績帳票や</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endParaRPr>
          </a:p>
          <a:p>
            <a:pPr algn="ctr"/>
            <a:r>
              <a:rPr kumimoji="1" lang="ja-JP" altLang="en-US" sz="900" b="1" dirty="0">
                <a:solidFill>
                  <a:schemeClr val="tx1">
                    <a:lumMod val="75000"/>
                    <a:lumOff val="25000"/>
                  </a:schemeClr>
                </a:solidFill>
                <a:latin typeface="Meiryo UI" panose="020B0604030504040204" pitchFamily="50" charset="-128"/>
                <a:ea typeface="Meiryo UI" panose="020B0604030504040204" pitchFamily="50" charset="-128"/>
              </a:rPr>
              <a:t>請求書</a:t>
            </a:r>
          </a:p>
        </p:txBody>
      </p:sp>
      <p:sp>
        <p:nvSpPr>
          <p:cNvPr id="91" name="正方形/長方形 90">
            <a:extLst>
              <a:ext uri="{FF2B5EF4-FFF2-40B4-BE49-F238E27FC236}">
                <a16:creationId xmlns:a16="http://schemas.microsoft.com/office/drawing/2014/main" id="{1802F2E7-CB87-E72F-4E0D-098C3D007E33}"/>
              </a:ext>
            </a:extLst>
          </p:cNvPr>
          <p:cNvSpPr/>
          <p:nvPr/>
        </p:nvSpPr>
        <p:spPr bwMode="auto">
          <a:xfrm>
            <a:off x="6339589" y="1281410"/>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以下同様</a:t>
            </a:r>
          </a:p>
        </p:txBody>
      </p:sp>
      <p:cxnSp>
        <p:nvCxnSpPr>
          <p:cNvPr id="92" name="直線矢印コネクタ 23">
            <a:extLst>
              <a:ext uri="{FF2B5EF4-FFF2-40B4-BE49-F238E27FC236}">
                <a16:creationId xmlns:a16="http://schemas.microsoft.com/office/drawing/2014/main" id="{6AD181B2-1952-4BA2-BBFD-3A010A8AD3C8}"/>
              </a:ext>
            </a:extLst>
          </p:cNvPr>
          <p:cNvCxnSpPr>
            <a:cxnSpLocks/>
            <a:endCxn id="85" idx="2"/>
          </p:cNvCxnSpPr>
          <p:nvPr/>
        </p:nvCxnSpPr>
        <p:spPr>
          <a:xfrm flipV="1">
            <a:off x="5820385" y="2128051"/>
            <a:ext cx="290338" cy="257053"/>
          </a:xfrm>
          <a:prstGeom prst="bentConnector2">
            <a:avLst/>
          </a:prstGeom>
          <a:ln w="19050" cap="flat" cmpd="sng" algn="ctr">
            <a:solidFill>
              <a:srgbClr val="4D98B9"/>
            </a:solidFill>
            <a:prstDash val="sysDot"/>
            <a:round/>
            <a:headEnd type="none" w="med" len="med"/>
            <a:tailEnd type="triangle" w="med" len="med"/>
          </a:ln>
          <a:effectLst/>
        </p:spPr>
        <p:style>
          <a:lnRef idx="0">
            <a:scrgbClr r="0" g="0" b="0"/>
          </a:lnRef>
          <a:fillRef idx="0">
            <a:scrgbClr r="0" g="0" b="0"/>
          </a:fillRef>
          <a:effectRef idx="0">
            <a:scrgbClr r="0" g="0" b="0"/>
          </a:effectRef>
          <a:fontRef idx="minor">
            <a:schemeClr val="tx1"/>
          </a:fontRef>
        </p:style>
      </p:cxnSp>
      <p:sp>
        <p:nvSpPr>
          <p:cNvPr id="93" name="正方形/長方形 92">
            <a:extLst>
              <a:ext uri="{FF2B5EF4-FFF2-40B4-BE49-F238E27FC236}">
                <a16:creationId xmlns:a16="http://schemas.microsoft.com/office/drawing/2014/main" id="{0331ED6D-6DA3-BF6A-4E13-0E45AE54390F}"/>
              </a:ext>
            </a:extLst>
          </p:cNvPr>
          <p:cNvSpPr/>
          <p:nvPr/>
        </p:nvSpPr>
        <p:spPr bwMode="auto">
          <a:xfrm>
            <a:off x="4169533" y="1991879"/>
            <a:ext cx="956507" cy="587790"/>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配車一覧表</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配車指示書</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点呼記録簿</a:t>
            </a:r>
          </a:p>
        </p:txBody>
      </p:sp>
      <p:cxnSp>
        <p:nvCxnSpPr>
          <p:cNvPr id="94" name="直線矢印コネクタ 23">
            <a:extLst>
              <a:ext uri="{FF2B5EF4-FFF2-40B4-BE49-F238E27FC236}">
                <a16:creationId xmlns:a16="http://schemas.microsoft.com/office/drawing/2014/main" id="{76F59FBA-6F77-75EF-C31C-0CDF66C6E8F4}"/>
              </a:ext>
            </a:extLst>
          </p:cNvPr>
          <p:cNvCxnSpPr>
            <a:cxnSpLocks/>
            <a:stCxn id="89" idx="2"/>
            <a:endCxn id="127" idx="1"/>
          </p:cNvCxnSpPr>
          <p:nvPr/>
        </p:nvCxnSpPr>
        <p:spPr>
          <a:xfrm rot="16200000" flipH="1">
            <a:off x="3468462" y="1837838"/>
            <a:ext cx="191913" cy="714875"/>
          </a:xfrm>
          <a:prstGeom prst="bentConnector2">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pic>
        <p:nvPicPr>
          <p:cNvPr id="95" name="図 94">
            <a:extLst>
              <a:ext uri="{FF2B5EF4-FFF2-40B4-BE49-F238E27FC236}">
                <a16:creationId xmlns:a16="http://schemas.microsoft.com/office/drawing/2014/main" id="{018AB36D-6BE8-749B-981F-EE826A1B80C3}"/>
              </a:ext>
            </a:extLst>
          </p:cNvPr>
          <p:cNvPicPr>
            <a:picLocks noChangeAspect="1"/>
          </p:cNvPicPr>
          <p:nvPr/>
        </p:nvPicPr>
        <p:blipFill>
          <a:blip r:embed="rId3"/>
          <a:stretch>
            <a:fillRect/>
          </a:stretch>
        </p:blipFill>
        <p:spPr>
          <a:xfrm>
            <a:off x="1185996" y="1387586"/>
            <a:ext cx="446794" cy="375307"/>
          </a:xfrm>
          <a:prstGeom prst="rect">
            <a:avLst/>
          </a:prstGeom>
          <a:effectLst/>
        </p:spPr>
      </p:pic>
      <p:pic>
        <p:nvPicPr>
          <p:cNvPr id="96" name="図 95">
            <a:extLst>
              <a:ext uri="{FF2B5EF4-FFF2-40B4-BE49-F238E27FC236}">
                <a16:creationId xmlns:a16="http://schemas.microsoft.com/office/drawing/2014/main" id="{88B8B4E4-71BD-A87D-5DAE-C46B6D687CA8}"/>
              </a:ext>
            </a:extLst>
          </p:cNvPr>
          <p:cNvPicPr>
            <a:picLocks noChangeAspect="1"/>
          </p:cNvPicPr>
          <p:nvPr/>
        </p:nvPicPr>
        <p:blipFill>
          <a:blip r:embed="rId3"/>
          <a:stretch>
            <a:fillRect/>
          </a:stretch>
        </p:blipFill>
        <p:spPr>
          <a:xfrm>
            <a:off x="2972266" y="1387586"/>
            <a:ext cx="446794" cy="375307"/>
          </a:xfrm>
          <a:prstGeom prst="rect">
            <a:avLst/>
          </a:prstGeom>
          <a:effectLst/>
        </p:spPr>
      </p:pic>
      <p:pic>
        <p:nvPicPr>
          <p:cNvPr id="97" name="図 96">
            <a:extLst>
              <a:ext uri="{FF2B5EF4-FFF2-40B4-BE49-F238E27FC236}">
                <a16:creationId xmlns:a16="http://schemas.microsoft.com/office/drawing/2014/main" id="{08261B45-57D1-A5EC-37C6-7B4BBCA596F0}"/>
              </a:ext>
            </a:extLst>
          </p:cNvPr>
          <p:cNvPicPr>
            <a:picLocks noChangeAspect="1"/>
          </p:cNvPicPr>
          <p:nvPr/>
        </p:nvPicPr>
        <p:blipFill>
          <a:blip r:embed="rId3"/>
          <a:stretch>
            <a:fillRect/>
          </a:stretch>
        </p:blipFill>
        <p:spPr>
          <a:xfrm>
            <a:off x="5892795" y="1387586"/>
            <a:ext cx="446794" cy="375307"/>
          </a:xfrm>
          <a:prstGeom prst="rect">
            <a:avLst/>
          </a:prstGeom>
          <a:effectLst/>
        </p:spPr>
      </p:pic>
      <p:cxnSp>
        <p:nvCxnSpPr>
          <p:cNvPr id="98" name="直線矢印コネクタ 23">
            <a:extLst>
              <a:ext uri="{FF2B5EF4-FFF2-40B4-BE49-F238E27FC236}">
                <a16:creationId xmlns:a16="http://schemas.microsoft.com/office/drawing/2014/main" id="{9EA274FD-8195-C86C-6DB4-14CEF00604CE}"/>
              </a:ext>
            </a:extLst>
          </p:cNvPr>
          <p:cNvCxnSpPr>
            <a:cxnSpLocks/>
          </p:cNvCxnSpPr>
          <p:nvPr/>
        </p:nvCxnSpPr>
        <p:spPr>
          <a:xfrm>
            <a:off x="6453963" y="1587979"/>
            <a:ext cx="965325" cy="0"/>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pic>
        <p:nvPicPr>
          <p:cNvPr id="99" name="図 98">
            <a:extLst>
              <a:ext uri="{FF2B5EF4-FFF2-40B4-BE49-F238E27FC236}">
                <a16:creationId xmlns:a16="http://schemas.microsoft.com/office/drawing/2014/main" id="{0E1A0367-1FD9-FC38-97F5-26B696707117}"/>
              </a:ext>
            </a:extLst>
          </p:cNvPr>
          <p:cNvPicPr>
            <a:picLocks noChangeAspect="1"/>
          </p:cNvPicPr>
          <p:nvPr/>
        </p:nvPicPr>
        <p:blipFill>
          <a:blip r:embed="rId4"/>
          <a:stretch>
            <a:fillRect/>
          </a:stretch>
        </p:blipFill>
        <p:spPr>
          <a:xfrm>
            <a:off x="8031356" y="1476234"/>
            <a:ext cx="548286" cy="285727"/>
          </a:xfrm>
          <a:prstGeom prst="rect">
            <a:avLst/>
          </a:prstGeom>
          <a:effectLst/>
        </p:spPr>
      </p:pic>
      <p:pic>
        <p:nvPicPr>
          <p:cNvPr id="100" name="図 99">
            <a:extLst>
              <a:ext uri="{FF2B5EF4-FFF2-40B4-BE49-F238E27FC236}">
                <a16:creationId xmlns:a16="http://schemas.microsoft.com/office/drawing/2014/main" id="{B83712DF-71AE-A6F3-42E6-C78EFC0CC016}"/>
              </a:ext>
            </a:extLst>
          </p:cNvPr>
          <p:cNvPicPr>
            <a:picLocks noChangeAspect="1"/>
          </p:cNvPicPr>
          <p:nvPr/>
        </p:nvPicPr>
        <p:blipFill>
          <a:blip r:embed="rId5"/>
          <a:stretch>
            <a:fillRect/>
          </a:stretch>
        </p:blipFill>
        <p:spPr>
          <a:xfrm>
            <a:off x="7519292" y="1368868"/>
            <a:ext cx="430920" cy="438223"/>
          </a:xfrm>
          <a:prstGeom prst="rect">
            <a:avLst/>
          </a:prstGeom>
          <a:effectLst/>
        </p:spPr>
      </p:pic>
      <p:pic>
        <p:nvPicPr>
          <p:cNvPr id="101" name="図 100">
            <a:extLst>
              <a:ext uri="{FF2B5EF4-FFF2-40B4-BE49-F238E27FC236}">
                <a16:creationId xmlns:a16="http://schemas.microsoft.com/office/drawing/2014/main" id="{041F134A-2C9F-0B57-D061-AE53FC5E35DA}"/>
              </a:ext>
            </a:extLst>
          </p:cNvPr>
          <p:cNvPicPr>
            <a:picLocks noChangeAspect="1"/>
          </p:cNvPicPr>
          <p:nvPr/>
        </p:nvPicPr>
        <p:blipFill>
          <a:blip r:embed="rId6"/>
          <a:stretch>
            <a:fillRect/>
          </a:stretch>
        </p:blipFill>
        <p:spPr>
          <a:xfrm>
            <a:off x="5343023" y="2048332"/>
            <a:ext cx="400050" cy="425450"/>
          </a:xfrm>
          <a:prstGeom prst="rect">
            <a:avLst/>
          </a:prstGeom>
          <a:effectLst/>
        </p:spPr>
      </p:pic>
      <p:cxnSp>
        <p:nvCxnSpPr>
          <p:cNvPr id="102" name="直線矢印コネクタ 23">
            <a:extLst>
              <a:ext uri="{FF2B5EF4-FFF2-40B4-BE49-F238E27FC236}">
                <a16:creationId xmlns:a16="http://schemas.microsoft.com/office/drawing/2014/main" id="{7972E036-9B14-B954-A150-95F46D529708}"/>
              </a:ext>
            </a:extLst>
          </p:cNvPr>
          <p:cNvCxnSpPr>
            <a:cxnSpLocks/>
          </p:cNvCxnSpPr>
          <p:nvPr/>
        </p:nvCxnSpPr>
        <p:spPr>
          <a:xfrm>
            <a:off x="3530009" y="1587979"/>
            <a:ext cx="2230600" cy="0"/>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103" name="正方形/長方形 102">
            <a:extLst>
              <a:ext uri="{FF2B5EF4-FFF2-40B4-BE49-F238E27FC236}">
                <a16:creationId xmlns:a16="http://schemas.microsoft.com/office/drawing/2014/main" id="{53494263-F19D-FCEE-CAB2-7B16CBCA2613}"/>
              </a:ext>
            </a:extLst>
          </p:cNvPr>
          <p:cNvSpPr/>
          <p:nvPr/>
        </p:nvSpPr>
        <p:spPr bwMode="auto">
          <a:xfrm>
            <a:off x="881136" y="3384901"/>
            <a:ext cx="1128417" cy="882600"/>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104" name="正方形/長方形 103">
            <a:extLst>
              <a:ext uri="{FF2B5EF4-FFF2-40B4-BE49-F238E27FC236}">
                <a16:creationId xmlns:a16="http://schemas.microsoft.com/office/drawing/2014/main" id="{B21D8987-7CA5-6F68-A1E7-EE420F541E79}"/>
              </a:ext>
            </a:extLst>
          </p:cNvPr>
          <p:cNvSpPr/>
          <p:nvPr/>
        </p:nvSpPr>
        <p:spPr bwMode="auto">
          <a:xfrm>
            <a:off x="4559209" y="3937321"/>
            <a:ext cx="1593395"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実績登録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rgbClr val="DF5D29"/>
                </a:solidFill>
                <a:latin typeface="Meiryo UI" panose="020B0604030504040204" pitchFamily="50" charset="-128"/>
                <a:ea typeface="Meiryo UI" panose="020B0604030504040204" pitchFamily="50" charset="-128"/>
                <a:cs typeface="メイリオ" pitchFamily="50" charset="-128"/>
              </a:rPr>
              <a:t>傭車で稼働として入力</a:t>
            </a: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p>
        </p:txBody>
      </p:sp>
      <p:sp>
        <p:nvSpPr>
          <p:cNvPr id="105" name="正方形/長方形 104">
            <a:extLst>
              <a:ext uri="{FF2B5EF4-FFF2-40B4-BE49-F238E27FC236}">
                <a16:creationId xmlns:a16="http://schemas.microsoft.com/office/drawing/2014/main" id="{F77A12FD-F71C-1732-EA24-1B95FAD15FBA}"/>
              </a:ext>
            </a:extLst>
          </p:cNvPr>
          <p:cNvSpPr/>
          <p:nvPr/>
        </p:nvSpPr>
        <p:spPr bwMode="auto">
          <a:xfrm>
            <a:off x="7471958" y="3963140"/>
            <a:ext cx="1107684" cy="232979"/>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傭車下払明細表</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傭車下払集計表</a:t>
            </a:r>
          </a:p>
        </p:txBody>
      </p:sp>
      <p:sp>
        <p:nvSpPr>
          <p:cNvPr id="106" name="正方形/長方形 105">
            <a:extLst>
              <a:ext uri="{FF2B5EF4-FFF2-40B4-BE49-F238E27FC236}">
                <a16:creationId xmlns:a16="http://schemas.microsoft.com/office/drawing/2014/main" id="{68898E5D-7EB0-A7E7-E8CE-13C07C19A9D0}"/>
              </a:ext>
            </a:extLst>
          </p:cNvPr>
          <p:cNvSpPr/>
          <p:nvPr/>
        </p:nvSpPr>
        <p:spPr bwMode="auto">
          <a:xfrm>
            <a:off x="818561" y="3939961"/>
            <a:ext cx="1253566"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マスタ登録</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傭車</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p>
        </p:txBody>
      </p:sp>
      <p:pic>
        <p:nvPicPr>
          <p:cNvPr id="107" name="図 106">
            <a:extLst>
              <a:ext uri="{FF2B5EF4-FFF2-40B4-BE49-F238E27FC236}">
                <a16:creationId xmlns:a16="http://schemas.microsoft.com/office/drawing/2014/main" id="{ACCB90C2-1054-BA2A-C5DB-725B7283C493}"/>
              </a:ext>
            </a:extLst>
          </p:cNvPr>
          <p:cNvPicPr>
            <a:picLocks noChangeAspect="1"/>
          </p:cNvPicPr>
          <p:nvPr/>
        </p:nvPicPr>
        <p:blipFill>
          <a:blip r:embed="rId3"/>
          <a:stretch>
            <a:fillRect/>
          </a:stretch>
        </p:blipFill>
        <p:spPr>
          <a:xfrm>
            <a:off x="1185996" y="3503584"/>
            <a:ext cx="446794" cy="375307"/>
          </a:xfrm>
          <a:prstGeom prst="rect">
            <a:avLst/>
          </a:prstGeom>
          <a:effectLst/>
        </p:spPr>
      </p:pic>
      <p:pic>
        <p:nvPicPr>
          <p:cNvPr id="108" name="図 107">
            <a:extLst>
              <a:ext uri="{FF2B5EF4-FFF2-40B4-BE49-F238E27FC236}">
                <a16:creationId xmlns:a16="http://schemas.microsoft.com/office/drawing/2014/main" id="{C61F7102-9F0B-1CE1-8D64-9B40E093F22E}"/>
              </a:ext>
            </a:extLst>
          </p:cNvPr>
          <p:cNvPicPr>
            <a:picLocks noChangeAspect="1"/>
          </p:cNvPicPr>
          <p:nvPr/>
        </p:nvPicPr>
        <p:blipFill>
          <a:blip r:embed="rId3"/>
          <a:stretch>
            <a:fillRect/>
          </a:stretch>
        </p:blipFill>
        <p:spPr>
          <a:xfrm>
            <a:off x="5130675" y="3503584"/>
            <a:ext cx="446794" cy="375307"/>
          </a:xfrm>
          <a:prstGeom prst="rect">
            <a:avLst/>
          </a:prstGeom>
          <a:effectLst/>
        </p:spPr>
      </p:pic>
      <p:pic>
        <p:nvPicPr>
          <p:cNvPr id="109" name="図 108">
            <a:extLst>
              <a:ext uri="{FF2B5EF4-FFF2-40B4-BE49-F238E27FC236}">
                <a16:creationId xmlns:a16="http://schemas.microsoft.com/office/drawing/2014/main" id="{30105A9E-947C-6A2E-ACE7-6A54C18A711C}"/>
              </a:ext>
            </a:extLst>
          </p:cNvPr>
          <p:cNvPicPr>
            <a:picLocks noChangeAspect="1"/>
          </p:cNvPicPr>
          <p:nvPr/>
        </p:nvPicPr>
        <p:blipFill>
          <a:blip r:embed="rId7"/>
          <a:stretch>
            <a:fillRect/>
          </a:stretch>
        </p:blipFill>
        <p:spPr>
          <a:xfrm>
            <a:off x="7805797" y="3446080"/>
            <a:ext cx="322335" cy="404793"/>
          </a:xfrm>
          <a:prstGeom prst="rect">
            <a:avLst/>
          </a:prstGeom>
          <a:effectLst/>
        </p:spPr>
      </p:pic>
      <p:cxnSp>
        <p:nvCxnSpPr>
          <p:cNvPr id="110" name="直線矢印コネクタ 23">
            <a:extLst>
              <a:ext uri="{FF2B5EF4-FFF2-40B4-BE49-F238E27FC236}">
                <a16:creationId xmlns:a16="http://schemas.microsoft.com/office/drawing/2014/main" id="{0C0730FF-54B0-090D-C485-6943530DD649}"/>
              </a:ext>
            </a:extLst>
          </p:cNvPr>
          <p:cNvCxnSpPr>
            <a:cxnSpLocks/>
          </p:cNvCxnSpPr>
          <p:nvPr/>
        </p:nvCxnSpPr>
        <p:spPr>
          <a:xfrm>
            <a:off x="1775637" y="3725019"/>
            <a:ext cx="3313015" cy="0"/>
          </a:xfrm>
          <a:prstGeom prst="straightConnector1">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cxnSp>
        <p:nvCxnSpPr>
          <p:cNvPr id="111" name="直線矢印コネクタ 23">
            <a:extLst>
              <a:ext uri="{FF2B5EF4-FFF2-40B4-BE49-F238E27FC236}">
                <a16:creationId xmlns:a16="http://schemas.microsoft.com/office/drawing/2014/main" id="{65A6EFAC-AFEC-14CE-218A-583A340E0931}"/>
              </a:ext>
            </a:extLst>
          </p:cNvPr>
          <p:cNvCxnSpPr>
            <a:cxnSpLocks/>
          </p:cNvCxnSpPr>
          <p:nvPr/>
        </p:nvCxnSpPr>
        <p:spPr>
          <a:xfrm>
            <a:off x="5656521" y="3725019"/>
            <a:ext cx="2010570" cy="0"/>
          </a:xfrm>
          <a:prstGeom prst="straightConnector1">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112" name="正方形/長方形 111">
            <a:extLst>
              <a:ext uri="{FF2B5EF4-FFF2-40B4-BE49-F238E27FC236}">
                <a16:creationId xmlns:a16="http://schemas.microsoft.com/office/drawing/2014/main" id="{D770EAC7-DF58-693E-8902-946C88D1A790}"/>
              </a:ext>
            </a:extLst>
          </p:cNvPr>
          <p:cNvSpPr/>
          <p:nvPr/>
        </p:nvSpPr>
        <p:spPr bwMode="auto">
          <a:xfrm>
            <a:off x="881136" y="5056664"/>
            <a:ext cx="2567646" cy="1269708"/>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113" name="正方形/長方形 112">
            <a:extLst>
              <a:ext uri="{FF2B5EF4-FFF2-40B4-BE49-F238E27FC236}">
                <a16:creationId xmlns:a16="http://schemas.microsoft.com/office/drawing/2014/main" id="{EBDD35A5-7EC7-FCDE-D440-78E1A8C8C26F}"/>
              </a:ext>
            </a:extLst>
          </p:cNvPr>
          <p:cNvSpPr/>
          <p:nvPr/>
        </p:nvSpPr>
        <p:spPr bwMode="auto">
          <a:xfrm>
            <a:off x="4832640" y="5664936"/>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実績登録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照会・修正可</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p>
        </p:txBody>
      </p:sp>
      <p:sp>
        <p:nvSpPr>
          <p:cNvPr id="114" name="正方形/長方形 113">
            <a:extLst>
              <a:ext uri="{FF2B5EF4-FFF2-40B4-BE49-F238E27FC236}">
                <a16:creationId xmlns:a16="http://schemas.microsoft.com/office/drawing/2014/main" id="{FDE88B19-C0D9-CF48-B4DE-FAE5C0822B0E}"/>
              </a:ext>
            </a:extLst>
          </p:cNvPr>
          <p:cNvSpPr/>
          <p:nvPr/>
        </p:nvSpPr>
        <p:spPr bwMode="auto">
          <a:xfrm>
            <a:off x="2195736" y="5594991"/>
            <a:ext cx="1161347" cy="199238"/>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データ取込</a:t>
            </a:r>
          </a:p>
        </p:txBody>
      </p:sp>
      <p:sp>
        <p:nvSpPr>
          <p:cNvPr id="115" name="正方形/長方形 114">
            <a:extLst>
              <a:ext uri="{FF2B5EF4-FFF2-40B4-BE49-F238E27FC236}">
                <a16:creationId xmlns:a16="http://schemas.microsoft.com/office/drawing/2014/main" id="{B7F030BA-EE81-69B9-D959-E3B36656F6B5}"/>
              </a:ext>
            </a:extLst>
          </p:cNvPr>
          <p:cNvSpPr/>
          <p:nvPr/>
        </p:nvSpPr>
        <p:spPr bwMode="auto">
          <a:xfrm>
            <a:off x="6013754" y="5089882"/>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以下同様</a:t>
            </a:r>
          </a:p>
        </p:txBody>
      </p:sp>
      <p:cxnSp>
        <p:nvCxnSpPr>
          <p:cNvPr id="116" name="直線矢印コネクタ 23">
            <a:extLst>
              <a:ext uri="{FF2B5EF4-FFF2-40B4-BE49-F238E27FC236}">
                <a16:creationId xmlns:a16="http://schemas.microsoft.com/office/drawing/2014/main" id="{FFD13332-9A12-C1B1-2A35-C0A9DB1018DB}"/>
              </a:ext>
            </a:extLst>
          </p:cNvPr>
          <p:cNvCxnSpPr>
            <a:cxnSpLocks/>
          </p:cNvCxnSpPr>
          <p:nvPr/>
        </p:nvCxnSpPr>
        <p:spPr>
          <a:xfrm rot="5400000" flipH="1" flipV="1">
            <a:off x="1924245" y="4982229"/>
            <a:ext cx="173674" cy="1032998"/>
          </a:xfrm>
          <a:prstGeom prst="bentConnector2">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117" name="正方形/長方形 116">
            <a:extLst>
              <a:ext uri="{FF2B5EF4-FFF2-40B4-BE49-F238E27FC236}">
                <a16:creationId xmlns:a16="http://schemas.microsoft.com/office/drawing/2014/main" id="{E5A5CBCC-1A3B-4768-D9A7-A6A4CB5DB1BC}"/>
              </a:ext>
            </a:extLst>
          </p:cNvPr>
          <p:cNvSpPr/>
          <p:nvPr/>
        </p:nvSpPr>
        <p:spPr bwMode="auto">
          <a:xfrm>
            <a:off x="924218" y="6036547"/>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定型書式データ</a:t>
            </a:r>
          </a:p>
        </p:txBody>
      </p:sp>
      <p:pic>
        <p:nvPicPr>
          <p:cNvPr id="118" name="図 117">
            <a:extLst>
              <a:ext uri="{FF2B5EF4-FFF2-40B4-BE49-F238E27FC236}">
                <a16:creationId xmlns:a16="http://schemas.microsoft.com/office/drawing/2014/main" id="{210CB158-19D7-7B30-7A17-337E13B5615A}"/>
              </a:ext>
            </a:extLst>
          </p:cNvPr>
          <p:cNvPicPr>
            <a:picLocks noChangeAspect="1"/>
          </p:cNvPicPr>
          <p:nvPr/>
        </p:nvPicPr>
        <p:blipFill>
          <a:blip r:embed="rId3"/>
          <a:stretch>
            <a:fillRect/>
          </a:stretch>
        </p:blipFill>
        <p:spPr>
          <a:xfrm>
            <a:off x="2557596" y="5215307"/>
            <a:ext cx="446794" cy="375307"/>
          </a:xfrm>
          <a:prstGeom prst="rect">
            <a:avLst/>
          </a:prstGeom>
          <a:effectLst/>
        </p:spPr>
      </p:pic>
      <p:pic>
        <p:nvPicPr>
          <p:cNvPr id="119" name="図 118">
            <a:extLst>
              <a:ext uri="{FF2B5EF4-FFF2-40B4-BE49-F238E27FC236}">
                <a16:creationId xmlns:a16="http://schemas.microsoft.com/office/drawing/2014/main" id="{A3D4520B-A3D2-796A-D44E-128EF884C958}"/>
              </a:ext>
            </a:extLst>
          </p:cNvPr>
          <p:cNvPicPr>
            <a:picLocks noChangeAspect="1"/>
          </p:cNvPicPr>
          <p:nvPr/>
        </p:nvPicPr>
        <p:blipFill>
          <a:blip r:embed="rId3"/>
          <a:stretch>
            <a:fillRect/>
          </a:stretch>
        </p:blipFill>
        <p:spPr>
          <a:xfrm>
            <a:off x="5183460" y="5215307"/>
            <a:ext cx="446794" cy="375307"/>
          </a:xfrm>
          <a:prstGeom prst="rect">
            <a:avLst/>
          </a:prstGeom>
          <a:effectLst/>
        </p:spPr>
      </p:pic>
      <p:cxnSp>
        <p:nvCxnSpPr>
          <p:cNvPr id="120" name="直線矢印コネクタ 23">
            <a:extLst>
              <a:ext uri="{FF2B5EF4-FFF2-40B4-BE49-F238E27FC236}">
                <a16:creationId xmlns:a16="http://schemas.microsoft.com/office/drawing/2014/main" id="{531758E3-3734-50BE-9493-81224273E382}"/>
              </a:ext>
            </a:extLst>
          </p:cNvPr>
          <p:cNvCxnSpPr>
            <a:cxnSpLocks/>
          </p:cNvCxnSpPr>
          <p:nvPr/>
        </p:nvCxnSpPr>
        <p:spPr>
          <a:xfrm>
            <a:off x="5743073" y="5398832"/>
            <a:ext cx="1676215" cy="13060"/>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121" name="正方形/長方形 120">
            <a:extLst>
              <a:ext uri="{FF2B5EF4-FFF2-40B4-BE49-F238E27FC236}">
                <a16:creationId xmlns:a16="http://schemas.microsoft.com/office/drawing/2014/main" id="{0B3AD41F-2EAB-62DF-109F-F5F7C23CC4E5}"/>
              </a:ext>
            </a:extLst>
          </p:cNvPr>
          <p:cNvSpPr/>
          <p:nvPr/>
        </p:nvSpPr>
        <p:spPr>
          <a:xfrm>
            <a:off x="7407537" y="5651189"/>
            <a:ext cx="1224136" cy="36004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rPr>
              <a:t>各種実績帳票や</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endParaRPr>
          </a:p>
          <a:p>
            <a:pPr algn="ctr"/>
            <a:r>
              <a:rPr kumimoji="1" lang="ja-JP" altLang="en-US" sz="900" b="1" dirty="0">
                <a:solidFill>
                  <a:schemeClr val="tx1">
                    <a:lumMod val="75000"/>
                    <a:lumOff val="25000"/>
                  </a:schemeClr>
                </a:solidFill>
                <a:latin typeface="Meiryo UI" panose="020B0604030504040204" pitchFamily="50" charset="-128"/>
                <a:ea typeface="Meiryo UI" panose="020B0604030504040204" pitchFamily="50" charset="-128"/>
              </a:rPr>
              <a:t>請求書</a:t>
            </a:r>
          </a:p>
        </p:txBody>
      </p:sp>
      <p:pic>
        <p:nvPicPr>
          <p:cNvPr id="122" name="図 121">
            <a:extLst>
              <a:ext uri="{FF2B5EF4-FFF2-40B4-BE49-F238E27FC236}">
                <a16:creationId xmlns:a16="http://schemas.microsoft.com/office/drawing/2014/main" id="{7D188E9E-521D-9DC4-3C49-C0638B99D08D}"/>
              </a:ext>
            </a:extLst>
          </p:cNvPr>
          <p:cNvPicPr>
            <a:picLocks noChangeAspect="1"/>
          </p:cNvPicPr>
          <p:nvPr/>
        </p:nvPicPr>
        <p:blipFill>
          <a:blip r:embed="rId4"/>
          <a:stretch>
            <a:fillRect/>
          </a:stretch>
        </p:blipFill>
        <p:spPr>
          <a:xfrm>
            <a:off x="8031356" y="5250792"/>
            <a:ext cx="548286" cy="285727"/>
          </a:xfrm>
          <a:prstGeom prst="rect">
            <a:avLst/>
          </a:prstGeom>
          <a:effectLst/>
        </p:spPr>
      </p:pic>
      <p:pic>
        <p:nvPicPr>
          <p:cNvPr id="123" name="図 122">
            <a:extLst>
              <a:ext uri="{FF2B5EF4-FFF2-40B4-BE49-F238E27FC236}">
                <a16:creationId xmlns:a16="http://schemas.microsoft.com/office/drawing/2014/main" id="{06042F2B-5876-B285-DC99-FB2824BBFF8C}"/>
              </a:ext>
            </a:extLst>
          </p:cNvPr>
          <p:cNvPicPr>
            <a:picLocks noChangeAspect="1"/>
          </p:cNvPicPr>
          <p:nvPr/>
        </p:nvPicPr>
        <p:blipFill>
          <a:blip r:embed="rId5"/>
          <a:stretch>
            <a:fillRect/>
          </a:stretch>
        </p:blipFill>
        <p:spPr>
          <a:xfrm>
            <a:off x="7519292" y="5143426"/>
            <a:ext cx="430920" cy="438223"/>
          </a:xfrm>
          <a:prstGeom prst="rect">
            <a:avLst/>
          </a:prstGeom>
          <a:effectLst/>
        </p:spPr>
      </p:pic>
      <p:cxnSp>
        <p:nvCxnSpPr>
          <p:cNvPr id="124" name="直線矢印コネクタ 23">
            <a:extLst>
              <a:ext uri="{FF2B5EF4-FFF2-40B4-BE49-F238E27FC236}">
                <a16:creationId xmlns:a16="http://schemas.microsoft.com/office/drawing/2014/main" id="{B89B7140-AE87-87C1-556E-B8D5476934A1}"/>
              </a:ext>
            </a:extLst>
          </p:cNvPr>
          <p:cNvCxnSpPr>
            <a:cxnSpLocks/>
          </p:cNvCxnSpPr>
          <p:nvPr/>
        </p:nvCxnSpPr>
        <p:spPr>
          <a:xfrm>
            <a:off x="3124088" y="5401445"/>
            <a:ext cx="2012909" cy="8677"/>
          </a:xfrm>
          <a:prstGeom prst="straightConnector1">
            <a:avLst/>
          </a:prstGeom>
          <a:ln w="19050">
            <a:solidFill>
              <a:srgbClr val="4D98B9"/>
            </a:solidFill>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125" name="正方形/長方形 124">
            <a:extLst>
              <a:ext uri="{FF2B5EF4-FFF2-40B4-BE49-F238E27FC236}">
                <a16:creationId xmlns:a16="http://schemas.microsoft.com/office/drawing/2014/main" id="{FF50928F-BCA7-474E-F0C3-5EA23CD2B1A6}"/>
              </a:ext>
            </a:extLst>
          </p:cNvPr>
          <p:cNvSpPr/>
          <p:nvPr/>
        </p:nvSpPr>
        <p:spPr bwMode="auto">
          <a:xfrm>
            <a:off x="3653327" y="5089882"/>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以下同様</a:t>
            </a:r>
          </a:p>
        </p:txBody>
      </p:sp>
      <p:pic>
        <p:nvPicPr>
          <p:cNvPr id="126" name="図 125">
            <a:extLst>
              <a:ext uri="{FF2B5EF4-FFF2-40B4-BE49-F238E27FC236}">
                <a16:creationId xmlns:a16="http://schemas.microsoft.com/office/drawing/2014/main" id="{D06448A4-F869-F3C8-83E8-D04D77D26489}"/>
              </a:ext>
            </a:extLst>
          </p:cNvPr>
          <p:cNvPicPr>
            <a:picLocks noChangeAspect="1"/>
          </p:cNvPicPr>
          <p:nvPr/>
        </p:nvPicPr>
        <p:blipFill>
          <a:blip r:embed="rId8"/>
          <a:stretch>
            <a:fillRect/>
          </a:stretch>
        </p:blipFill>
        <p:spPr>
          <a:xfrm>
            <a:off x="1335710" y="5651189"/>
            <a:ext cx="317746" cy="399030"/>
          </a:xfrm>
          <a:prstGeom prst="rect">
            <a:avLst/>
          </a:prstGeom>
          <a:effectLst/>
        </p:spPr>
      </p:pic>
      <p:pic>
        <p:nvPicPr>
          <p:cNvPr id="127" name="図 126">
            <a:extLst>
              <a:ext uri="{FF2B5EF4-FFF2-40B4-BE49-F238E27FC236}">
                <a16:creationId xmlns:a16="http://schemas.microsoft.com/office/drawing/2014/main" id="{48B13D37-821B-717F-9560-2F20C6973EC8}"/>
              </a:ext>
            </a:extLst>
          </p:cNvPr>
          <p:cNvPicPr>
            <a:picLocks noChangeAspect="1"/>
          </p:cNvPicPr>
          <p:nvPr/>
        </p:nvPicPr>
        <p:blipFill>
          <a:blip r:embed="rId9"/>
          <a:stretch>
            <a:fillRect/>
          </a:stretch>
        </p:blipFill>
        <p:spPr>
          <a:xfrm>
            <a:off x="3921856" y="2076236"/>
            <a:ext cx="342403" cy="429994"/>
          </a:xfrm>
          <a:prstGeom prst="rect">
            <a:avLst/>
          </a:prstGeom>
          <a:effectLst/>
        </p:spPr>
      </p:pic>
      <p:sp>
        <p:nvSpPr>
          <p:cNvPr id="128" name="正方形/長方形 127">
            <a:extLst>
              <a:ext uri="{FF2B5EF4-FFF2-40B4-BE49-F238E27FC236}">
                <a16:creationId xmlns:a16="http://schemas.microsoft.com/office/drawing/2014/main" id="{9FEE7880-EA15-C152-733A-DFC2E0B516E9}"/>
              </a:ext>
            </a:extLst>
          </p:cNvPr>
          <p:cNvSpPr/>
          <p:nvPr/>
        </p:nvSpPr>
        <p:spPr bwMode="auto">
          <a:xfrm>
            <a:off x="5343023" y="770178"/>
            <a:ext cx="4129029"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受注～配車～実績管理をシステム化することで、漏れ、ミスを防止できます</a:t>
            </a:r>
          </a:p>
        </p:txBody>
      </p:sp>
      <p:sp>
        <p:nvSpPr>
          <p:cNvPr id="129" name="正方形/長方形 128">
            <a:extLst>
              <a:ext uri="{FF2B5EF4-FFF2-40B4-BE49-F238E27FC236}">
                <a16:creationId xmlns:a16="http://schemas.microsoft.com/office/drawing/2014/main" id="{C7DB3E13-E5FF-B5E5-EF27-CE7E24EF371A}"/>
              </a:ext>
            </a:extLst>
          </p:cNvPr>
          <p:cNvSpPr/>
          <p:nvPr/>
        </p:nvSpPr>
        <p:spPr bwMode="auto">
          <a:xfrm>
            <a:off x="4238889" y="3002193"/>
            <a:ext cx="4129029"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実績として登録することで、支払情報の利用も可能です</a:t>
            </a:r>
          </a:p>
        </p:txBody>
      </p:sp>
      <p:sp>
        <p:nvSpPr>
          <p:cNvPr id="130" name="正方形/長方形 129">
            <a:extLst>
              <a:ext uri="{FF2B5EF4-FFF2-40B4-BE49-F238E27FC236}">
                <a16:creationId xmlns:a16="http://schemas.microsoft.com/office/drawing/2014/main" id="{1671BA22-B845-F9E7-729E-EEC5EC26A53C}"/>
              </a:ext>
            </a:extLst>
          </p:cNvPr>
          <p:cNvSpPr/>
          <p:nvPr/>
        </p:nvSpPr>
        <p:spPr bwMode="auto">
          <a:xfrm>
            <a:off x="5130675" y="4654501"/>
            <a:ext cx="4129029"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定型的な情報は一括取込可能。入力作業の省力化が可能です</a:t>
            </a:r>
          </a:p>
        </p:txBody>
      </p:sp>
      <p:sp>
        <p:nvSpPr>
          <p:cNvPr id="138" name="タイトル 1">
            <a:extLst>
              <a:ext uri="{FF2B5EF4-FFF2-40B4-BE49-F238E27FC236}">
                <a16:creationId xmlns:a16="http://schemas.microsoft.com/office/drawing/2014/main" id="{6E9C1A27-8D3E-6C1B-BCB7-A22074DD8A57}"/>
              </a:ext>
            </a:extLst>
          </p:cNvPr>
          <p:cNvSpPr txBox="1">
            <a:spLocks/>
          </p:cNvSpPr>
          <p:nvPr/>
        </p:nvSpPr>
        <p:spPr>
          <a:xfrm>
            <a:off x="61352" y="6145"/>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製品概要（利用ケースの紹介　</a:t>
            </a:r>
            <a:r>
              <a:rPr lang="en-US" altLang="ja-JP" dirty="0"/>
              <a:t>2/3</a:t>
            </a:r>
            <a:r>
              <a:rPr lang="ja-JP" altLang="en-US" dirty="0"/>
              <a:t>）</a:t>
            </a:r>
          </a:p>
        </p:txBody>
      </p:sp>
    </p:spTree>
    <p:extLst>
      <p:ext uri="{BB962C8B-B14F-4D97-AF65-F5344CB8AC3E}">
        <p14:creationId xmlns:p14="http://schemas.microsoft.com/office/powerpoint/2010/main" val="1684960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B66868F-A305-221A-156A-D6A29DAAA1A4}"/>
              </a:ext>
            </a:extLst>
          </p:cNvPr>
          <p:cNvSpPr>
            <a:spLocks noGrp="1"/>
          </p:cNvSpPr>
          <p:nvPr>
            <p:ph type="sldNum" sz="quarter" idx="10"/>
          </p:nvPr>
        </p:nvSpPr>
        <p:spPr/>
        <p:txBody>
          <a:bodyPr/>
          <a:lstStyle/>
          <a:p>
            <a:fld id="{4C2040E0-EB4A-42A8-A815-D64FE807B3BC}" type="slidenum">
              <a:rPr kumimoji="1" lang="ja-JP" altLang="en-US" smtClean="0"/>
              <a:t>15</a:t>
            </a:fld>
            <a:endParaRPr kumimoji="1" lang="ja-JP" altLang="en-US"/>
          </a:p>
        </p:txBody>
      </p:sp>
      <p:grpSp>
        <p:nvGrpSpPr>
          <p:cNvPr id="69" name="グループ化 68">
            <a:extLst>
              <a:ext uri="{FF2B5EF4-FFF2-40B4-BE49-F238E27FC236}">
                <a16:creationId xmlns:a16="http://schemas.microsoft.com/office/drawing/2014/main" id="{41395B1C-71E2-40A3-18AC-FE4EDF2044B5}"/>
              </a:ext>
            </a:extLst>
          </p:cNvPr>
          <p:cNvGrpSpPr/>
          <p:nvPr/>
        </p:nvGrpSpPr>
        <p:grpSpPr>
          <a:xfrm>
            <a:off x="282897" y="2702968"/>
            <a:ext cx="4384796" cy="541866"/>
            <a:chOff x="282897" y="892377"/>
            <a:chExt cx="4384796" cy="541866"/>
          </a:xfrm>
          <a:effectLst/>
        </p:grpSpPr>
        <p:grpSp>
          <p:nvGrpSpPr>
            <p:cNvPr id="70" name="グループ化 69">
              <a:extLst>
                <a:ext uri="{FF2B5EF4-FFF2-40B4-BE49-F238E27FC236}">
                  <a16:creationId xmlns:a16="http://schemas.microsoft.com/office/drawing/2014/main" id="{7AE9333A-A312-0F4B-72C9-88E20FB4F374}"/>
                </a:ext>
              </a:extLst>
            </p:cNvPr>
            <p:cNvGrpSpPr/>
            <p:nvPr/>
          </p:nvGrpSpPr>
          <p:grpSpPr>
            <a:xfrm>
              <a:off x="282897" y="892377"/>
              <a:ext cx="606256" cy="541866"/>
              <a:chOff x="2086297" y="1459644"/>
              <a:chExt cx="606256" cy="541866"/>
            </a:xfrm>
          </p:grpSpPr>
          <p:sp>
            <p:nvSpPr>
              <p:cNvPr id="72" name="円/楕円 23">
                <a:extLst>
                  <a:ext uri="{FF2B5EF4-FFF2-40B4-BE49-F238E27FC236}">
                    <a16:creationId xmlns:a16="http://schemas.microsoft.com/office/drawing/2014/main" id="{80276348-4F04-CE5A-5F0C-2C6AD2CE1864}"/>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73" name="テキスト ボックス 72">
                <a:extLst>
                  <a:ext uri="{FF2B5EF4-FFF2-40B4-BE49-F238E27FC236}">
                    <a16:creationId xmlns:a16="http://schemas.microsoft.com/office/drawing/2014/main" id="{9B8BD2C6-785D-0587-7428-57D21008F9CB}"/>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07</a:t>
                </a:r>
                <a:endParaRPr kumimoji="1" lang="ja-JP" altLang="en-US" sz="1400" b="1">
                  <a:solidFill>
                    <a:srgbClr val="4D98B9"/>
                  </a:solidFill>
                  <a:latin typeface="Meiryo UI" panose="020B0604030504040204" pitchFamily="50" charset="-128"/>
                  <a:ea typeface="Meiryo UI" panose="020B0604030504040204" pitchFamily="50" charset="-128"/>
                </a:endParaRPr>
              </a:p>
            </p:txBody>
          </p:sp>
        </p:grpSp>
        <p:sp>
          <p:nvSpPr>
            <p:cNvPr id="71" name="四角形: 角を丸くする 4">
              <a:extLst>
                <a:ext uri="{FF2B5EF4-FFF2-40B4-BE49-F238E27FC236}">
                  <a16:creationId xmlns:a16="http://schemas.microsoft.com/office/drawing/2014/main" id="{32DB89F8-0061-2AF8-1EFD-DBCD6B10451C}"/>
                </a:ext>
              </a:extLst>
            </p:cNvPr>
            <p:cNvSpPr/>
            <p:nvPr/>
          </p:nvSpPr>
          <p:spPr>
            <a:xfrm>
              <a:off x="763963" y="960978"/>
              <a:ext cx="3903730"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ja-JP" altLang="en-US" b="1" dirty="0">
                  <a:solidFill>
                    <a:srgbClr val="4D98B9"/>
                  </a:solidFill>
                  <a:latin typeface="Meiryo UI" panose="020B0604030504040204" pitchFamily="50" charset="-128"/>
                  <a:ea typeface="Meiryo UI" panose="020B0604030504040204" pitchFamily="50" charset="-128"/>
                </a:rPr>
                <a:t>車両の経費を管理活用したい</a:t>
              </a:r>
            </a:p>
          </p:txBody>
        </p:sp>
      </p:grpSp>
      <p:grpSp>
        <p:nvGrpSpPr>
          <p:cNvPr id="74" name="グループ化 73">
            <a:extLst>
              <a:ext uri="{FF2B5EF4-FFF2-40B4-BE49-F238E27FC236}">
                <a16:creationId xmlns:a16="http://schemas.microsoft.com/office/drawing/2014/main" id="{7BA06F5F-C669-AEA6-3982-F6F2D71DFF8F}"/>
              </a:ext>
            </a:extLst>
          </p:cNvPr>
          <p:cNvGrpSpPr/>
          <p:nvPr/>
        </p:nvGrpSpPr>
        <p:grpSpPr>
          <a:xfrm>
            <a:off x="282897" y="4513560"/>
            <a:ext cx="4182776" cy="541866"/>
            <a:chOff x="282897" y="892377"/>
            <a:chExt cx="4182776" cy="541866"/>
          </a:xfrm>
          <a:effectLst/>
        </p:grpSpPr>
        <p:grpSp>
          <p:nvGrpSpPr>
            <p:cNvPr id="75" name="グループ化 74">
              <a:extLst>
                <a:ext uri="{FF2B5EF4-FFF2-40B4-BE49-F238E27FC236}">
                  <a16:creationId xmlns:a16="http://schemas.microsoft.com/office/drawing/2014/main" id="{4A0A6F71-DF14-B86B-B1B2-1ED84B263027}"/>
                </a:ext>
              </a:extLst>
            </p:cNvPr>
            <p:cNvGrpSpPr/>
            <p:nvPr/>
          </p:nvGrpSpPr>
          <p:grpSpPr>
            <a:xfrm>
              <a:off x="282897" y="892377"/>
              <a:ext cx="606256" cy="541866"/>
              <a:chOff x="2086297" y="1459644"/>
              <a:chExt cx="606256" cy="541866"/>
            </a:xfrm>
          </p:grpSpPr>
          <p:sp>
            <p:nvSpPr>
              <p:cNvPr id="77" name="円/楕円 28">
                <a:extLst>
                  <a:ext uri="{FF2B5EF4-FFF2-40B4-BE49-F238E27FC236}">
                    <a16:creationId xmlns:a16="http://schemas.microsoft.com/office/drawing/2014/main" id="{2A7219A4-5EA1-6620-C459-D3A3CA343F4A}"/>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78" name="テキスト ボックス 77">
                <a:extLst>
                  <a:ext uri="{FF2B5EF4-FFF2-40B4-BE49-F238E27FC236}">
                    <a16:creationId xmlns:a16="http://schemas.microsoft.com/office/drawing/2014/main" id="{39348370-995F-FBA0-F1A3-74B784DE886E}"/>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08</a:t>
                </a:r>
                <a:endParaRPr kumimoji="1" lang="ja-JP" altLang="en-US" sz="1400" b="1">
                  <a:solidFill>
                    <a:srgbClr val="4D98B9"/>
                  </a:solidFill>
                  <a:latin typeface="Meiryo UI" panose="020B0604030504040204" pitchFamily="50" charset="-128"/>
                  <a:ea typeface="Meiryo UI" panose="020B0604030504040204" pitchFamily="50" charset="-128"/>
                </a:endParaRPr>
              </a:p>
            </p:txBody>
          </p:sp>
        </p:grpSp>
        <p:sp>
          <p:nvSpPr>
            <p:cNvPr id="76" name="四角形: 角を丸くする 4">
              <a:extLst>
                <a:ext uri="{FF2B5EF4-FFF2-40B4-BE49-F238E27FC236}">
                  <a16:creationId xmlns:a16="http://schemas.microsoft.com/office/drawing/2014/main" id="{7196527A-8D49-B98F-ABBF-4AF946E81759}"/>
                </a:ext>
              </a:extLst>
            </p:cNvPr>
            <p:cNvSpPr/>
            <p:nvPr/>
          </p:nvSpPr>
          <p:spPr>
            <a:xfrm>
              <a:off x="763962" y="960978"/>
              <a:ext cx="3701711"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ja-JP" altLang="en-US" b="1" dirty="0">
                  <a:solidFill>
                    <a:srgbClr val="4D98B9"/>
                  </a:solidFill>
                  <a:latin typeface="Meiryo UI" panose="020B0604030504040204" pitchFamily="50" charset="-128"/>
                  <a:ea typeface="Meiryo UI" panose="020B0604030504040204" pitchFamily="50" charset="-128"/>
                </a:rPr>
                <a:t>売掛</a:t>
              </a:r>
              <a:r>
                <a:rPr kumimoji="1" lang="en-US" altLang="ja-JP" b="1" dirty="0">
                  <a:solidFill>
                    <a:srgbClr val="4D98B9"/>
                  </a:solidFill>
                  <a:latin typeface="Meiryo UI" panose="020B0604030504040204" pitchFamily="50" charset="-128"/>
                  <a:ea typeface="Meiryo UI" panose="020B0604030504040204" pitchFamily="50" charset="-128"/>
                </a:rPr>
                <a:t>/</a:t>
              </a:r>
              <a:r>
                <a:rPr kumimoji="1" lang="ja-JP" altLang="en-US" b="1" dirty="0">
                  <a:solidFill>
                    <a:srgbClr val="4D98B9"/>
                  </a:solidFill>
                  <a:latin typeface="Meiryo UI" panose="020B0604030504040204" pitchFamily="50" charset="-128"/>
                  <a:ea typeface="Meiryo UI" panose="020B0604030504040204" pitchFamily="50" charset="-128"/>
                </a:rPr>
                <a:t>入金も管理したい</a:t>
              </a:r>
            </a:p>
          </p:txBody>
        </p:sp>
      </p:grpSp>
      <p:grpSp>
        <p:nvGrpSpPr>
          <p:cNvPr id="79" name="グループ化 78">
            <a:extLst>
              <a:ext uri="{FF2B5EF4-FFF2-40B4-BE49-F238E27FC236}">
                <a16:creationId xmlns:a16="http://schemas.microsoft.com/office/drawing/2014/main" id="{BB3617C0-C6EE-CF34-5E19-722CB5949AC2}"/>
              </a:ext>
            </a:extLst>
          </p:cNvPr>
          <p:cNvGrpSpPr/>
          <p:nvPr/>
        </p:nvGrpSpPr>
        <p:grpSpPr>
          <a:xfrm>
            <a:off x="282897" y="600277"/>
            <a:ext cx="4289103" cy="541866"/>
            <a:chOff x="282897" y="892377"/>
            <a:chExt cx="4289103" cy="541866"/>
          </a:xfrm>
          <a:effectLst/>
        </p:grpSpPr>
        <p:grpSp>
          <p:nvGrpSpPr>
            <p:cNvPr id="80" name="グループ化 79">
              <a:extLst>
                <a:ext uri="{FF2B5EF4-FFF2-40B4-BE49-F238E27FC236}">
                  <a16:creationId xmlns:a16="http://schemas.microsoft.com/office/drawing/2014/main" id="{9B4BDAE8-A938-7296-891E-6C2B7BADF563}"/>
                </a:ext>
              </a:extLst>
            </p:cNvPr>
            <p:cNvGrpSpPr/>
            <p:nvPr/>
          </p:nvGrpSpPr>
          <p:grpSpPr>
            <a:xfrm>
              <a:off x="282897" y="892377"/>
              <a:ext cx="606256" cy="541866"/>
              <a:chOff x="2086297" y="1459644"/>
              <a:chExt cx="606256" cy="541866"/>
            </a:xfrm>
          </p:grpSpPr>
          <p:sp>
            <p:nvSpPr>
              <p:cNvPr id="82" name="円/楕円 22">
                <a:extLst>
                  <a:ext uri="{FF2B5EF4-FFF2-40B4-BE49-F238E27FC236}">
                    <a16:creationId xmlns:a16="http://schemas.microsoft.com/office/drawing/2014/main" id="{AEEB5CA4-91D5-C513-93A3-EA1B9D534E8A}"/>
                  </a:ext>
                </a:extLst>
              </p:cNvPr>
              <p:cNvSpPr/>
              <p:nvPr/>
            </p:nvSpPr>
            <p:spPr>
              <a:xfrm>
                <a:off x="2118492" y="1459644"/>
                <a:ext cx="541866" cy="541866"/>
              </a:xfrm>
              <a:prstGeom prst="ellipse">
                <a:avLst/>
              </a:prstGeom>
              <a:solidFill>
                <a:schemeClr val="bg1"/>
              </a:solid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83" name="テキスト ボックス 82">
                <a:extLst>
                  <a:ext uri="{FF2B5EF4-FFF2-40B4-BE49-F238E27FC236}">
                    <a16:creationId xmlns:a16="http://schemas.microsoft.com/office/drawing/2014/main" id="{FDC23214-AD9F-D31B-8B7C-037272775620}"/>
                  </a:ext>
                </a:extLst>
              </p:cNvPr>
              <p:cNvSpPr txBox="1"/>
              <p:nvPr/>
            </p:nvSpPr>
            <p:spPr>
              <a:xfrm>
                <a:off x="2086297" y="1468967"/>
                <a:ext cx="606256" cy="523220"/>
              </a:xfrm>
              <a:prstGeom prst="rect">
                <a:avLst/>
              </a:prstGeom>
              <a:noFill/>
            </p:spPr>
            <p:txBody>
              <a:bodyPr wrap="none" rtlCol="0">
                <a:spAutoFit/>
              </a:bodyPr>
              <a:lstStyle/>
              <a:p>
                <a:pPr algn="ctr"/>
                <a:r>
                  <a:rPr kumimoji="1" lang="en-US" altLang="ja-JP" sz="1400" b="1" dirty="0">
                    <a:solidFill>
                      <a:srgbClr val="4D98B9"/>
                    </a:solidFill>
                    <a:latin typeface="Meiryo UI" panose="020B0604030504040204" pitchFamily="50" charset="-128"/>
                    <a:ea typeface="Meiryo UI" panose="020B0604030504040204" pitchFamily="50" charset="-128"/>
                  </a:rPr>
                  <a:t>case</a:t>
                </a:r>
              </a:p>
              <a:p>
                <a:pPr algn="ctr"/>
                <a:r>
                  <a:rPr kumimoji="1" lang="en-US" altLang="ja-JP" sz="1400" b="1" dirty="0">
                    <a:solidFill>
                      <a:srgbClr val="4D98B9"/>
                    </a:solidFill>
                    <a:latin typeface="Meiryo UI" panose="020B0604030504040204" pitchFamily="50" charset="-128"/>
                    <a:ea typeface="Meiryo UI" panose="020B0604030504040204" pitchFamily="50" charset="-128"/>
                  </a:rPr>
                  <a:t>06</a:t>
                </a:r>
                <a:endParaRPr kumimoji="1" lang="ja-JP" altLang="en-US" sz="1400" b="1">
                  <a:solidFill>
                    <a:srgbClr val="4D98B9"/>
                  </a:solidFill>
                  <a:latin typeface="Meiryo UI" panose="020B0604030504040204" pitchFamily="50" charset="-128"/>
                  <a:ea typeface="Meiryo UI" panose="020B0604030504040204" pitchFamily="50" charset="-128"/>
                </a:endParaRPr>
              </a:p>
            </p:txBody>
          </p:sp>
        </p:grpSp>
        <p:sp>
          <p:nvSpPr>
            <p:cNvPr id="81" name="四角形: 角を丸くする 4">
              <a:extLst>
                <a:ext uri="{FF2B5EF4-FFF2-40B4-BE49-F238E27FC236}">
                  <a16:creationId xmlns:a16="http://schemas.microsoft.com/office/drawing/2014/main" id="{F1AB8092-4DA7-5555-6F05-48DE5007820B}"/>
                </a:ext>
              </a:extLst>
            </p:cNvPr>
            <p:cNvSpPr/>
            <p:nvPr/>
          </p:nvSpPr>
          <p:spPr>
            <a:xfrm>
              <a:off x="763962" y="960978"/>
              <a:ext cx="3808038" cy="404664"/>
            </a:xfrm>
            <a:prstGeom prst="roundRect">
              <a:avLst>
                <a:gd name="adj" fmla="val 0"/>
              </a:avLst>
            </a:prstGeom>
            <a:noFill/>
            <a:ln>
              <a:noFill/>
            </a:ln>
            <a:effectLst/>
          </p:spPr>
          <p:style>
            <a:lnRef idx="1">
              <a:schemeClr val="accent2"/>
            </a:lnRef>
            <a:fillRef idx="2">
              <a:schemeClr val="accent2"/>
            </a:fillRef>
            <a:effectRef idx="1">
              <a:schemeClr val="accent2"/>
            </a:effectRef>
            <a:fontRef idx="minor">
              <a:schemeClr val="dk1"/>
            </a:fontRef>
          </p:style>
          <p:txBody>
            <a:bodyPr wrap="none" lIns="216000" rtlCol="0" anchor="ctr"/>
            <a:lstStyle/>
            <a:p>
              <a:r>
                <a:rPr kumimoji="1" lang="en-US" altLang="ja-JP" b="1" dirty="0">
                  <a:solidFill>
                    <a:srgbClr val="4D98B9"/>
                  </a:solidFill>
                  <a:latin typeface="Meiryo UI" panose="020B0604030504040204" pitchFamily="50" charset="-128"/>
                  <a:ea typeface="Meiryo UI" panose="020B0604030504040204" pitchFamily="50" charset="-128"/>
                </a:rPr>
                <a:t>ETC</a:t>
              </a:r>
              <a:r>
                <a:rPr kumimoji="1" lang="ja-JP" altLang="en-US" b="1" dirty="0">
                  <a:solidFill>
                    <a:srgbClr val="4D98B9"/>
                  </a:solidFill>
                  <a:latin typeface="Meiryo UI" panose="020B0604030504040204" pitchFamily="50" charset="-128"/>
                  <a:ea typeface="Meiryo UI" panose="020B0604030504040204" pitchFamily="50" charset="-128"/>
                </a:rPr>
                <a:t>データを管理活用したい</a:t>
              </a:r>
            </a:p>
          </p:txBody>
        </p:sp>
      </p:grpSp>
      <p:sp>
        <p:nvSpPr>
          <p:cNvPr id="84" name="正方形/長方形 83">
            <a:extLst>
              <a:ext uri="{FF2B5EF4-FFF2-40B4-BE49-F238E27FC236}">
                <a16:creationId xmlns:a16="http://schemas.microsoft.com/office/drawing/2014/main" id="{50161187-B6E6-6ADF-C871-756A17F3DA19}"/>
              </a:ext>
            </a:extLst>
          </p:cNvPr>
          <p:cNvSpPr/>
          <p:nvPr/>
        </p:nvSpPr>
        <p:spPr bwMode="auto">
          <a:xfrm>
            <a:off x="881138" y="1111984"/>
            <a:ext cx="4371346" cy="1426764"/>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85" name="正方形/長方形 84">
            <a:extLst>
              <a:ext uri="{FF2B5EF4-FFF2-40B4-BE49-F238E27FC236}">
                <a16:creationId xmlns:a16="http://schemas.microsoft.com/office/drawing/2014/main" id="{A073C7C4-1249-844F-F0C1-0527B31A1208}"/>
              </a:ext>
            </a:extLst>
          </p:cNvPr>
          <p:cNvSpPr/>
          <p:nvPr/>
        </p:nvSpPr>
        <p:spPr bwMode="auto">
          <a:xfrm>
            <a:off x="5556137" y="1741497"/>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実績登録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rgbClr val="DF5D29"/>
                </a:solidFill>
                <a:latin typeface="Meiryo UI" panose="020B0604030504040204" pitchFamily="50" charset="-128"/>
                <a:ea typeface="Meiryo UI" panose="020B0604030504040204" pitchFamily="50" charset="-128"/>
                <a:cs typeface="メイリオ" pitchFamily="50" charset="-128"/>
              </a:rPr>
              <a:t>原価割当</a:t>
            </a:r>
            <a:r>
              <a:rPr lang="en-US" altLang="ja-JP" sz="900" b="1" dirty="0">
                <a:solidFill>
                  <a:srgbClr val="DF5D29"/>
                </a:solidFill>
                <a:latin typeface="Meiryo UI" panose="020B0604030504040204" pitchFamily="50" charset="-128"/>
                <a:ea typeface="Meiryo UI" panose="020B0604030504040204" pitchFamily="50" charset="-128"/>
                <a:cs typeface="メイリオ" pitchFamily="50" charset="-128"/>
              </a:rPr>
              <a:t>)</a:t>
            </a:r>
            <a:endParaRPr lang="ja-JP" altLang="en-US" sz="900" b="1" dirty="0">
              <a:solidFill>
                <a:srgbClr val="DF5D29"/>
              </a:solidFill>
              <a:latin typeface="Meiryo UI" panose="020B0604030504040204" pitchFamily="50" charset="-128"/>
              <a:ea typeface="Meiryo UI" panose="020B0604030504040204" pitchFamily="50" charset="-128"/>
              <a:cs typeface="メイリオ" pitchFamily="50" charset="-128"/>
            </a:endParaRPr>
          </a:p>
        </p:txBody>
      </p:sp>
      <p:sp>
        <p:nvSpPr>
          <p:cNvPr id="86" name="正方形/長方形 85">
            <a:extLst>
              <a:ext uri="{FF2B5EF4-FFF2-40B4-BE49-F238E27FC236}">
                <a16:creationId xmlns:a16="http://schemas.microsoft.com/office/drawing/2014/main" id="{09B9A63A-9EA6-D234-FB84-737070A9DCCD}"/>
              </a:ext>
            </a:extLst>
          </p:cNvPr>
          <p:cNvSpPr/>
          <p:nvPr/>
        </p:nvSpPr>
        <p:spPr bwMode="auto">
          <a:xfrm>
            <a:off x="775910" y="1751030"/>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マスタ登録</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(ETC</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利用設定</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p>
        </p:txBody>
      </p:sp>
      <p:cxnSp>
        <p:nvCxnSpPr>
          <p:cNvPr id="87" name="直線矢印コネクタ 23">
            <a:extLst>
              <a:ext uri="{FF2B5EF4-FFF2-40B4-BE49-F238E27FC236}">
                <a16:creationId xmlns:a16="http://schemas.microsoft.com/office/drawing/2014/main" id="{65819DBA-7FF0-F24C-6CC3-7C8F5CDA116B}"/>
              </a:ext>
            </a:extLst>
          </p:cNvPr>
          <p:cNvCxnSpPr>
            <a:cxnSpLocks/>
          </p:cNvCxnSpPr>
          <p:nvPr/>
        </p:nvCxnSpPr>
        <p:spPr>
          <a:xfrm flipV="1">
            <a:off x="1632421" y="1503342"/>
            <a:ext cx="1114714" cy="177"/>
          </a:xfrm>
          <a:prstGeom prst="bentConnector3">
            <a:avLst>
              <a:gd name="adj1" fmla="val 50000"/>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88" name="正方形/長方形 87">
            <a:extLst>
              <a:ext uri="{FF2B5EF4-FFF2-40B4-BE49-F238E27FC236}">
                <a16:creationId xmlns:a16="http://schemas.microsoft.com/office/drawing/2014/main" id="{986C72C9-C9EE-A9DF-CD1B-41AEA41CE650}"/>
              </a:ext>
            </a:extLst>
          </p:cNvPr>
          <p:cNvSpPr/>
          <p:nvPr/>
        </p:nvSpPr>
        <p:spPr bwMode="auto">
          <a:xfrm>
            <a:off x="2592086" y="1741497"/>
            <a:ext cx="1161347" cy="262618"/>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ETC</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データ取込</a:t>
            </a:r>
          </a:p>
        </p:txBody>
      </p:sp>
      <p:sp>
        <p:nvSpPr>
          <p:cNvPr id="89" name="正方形/長方形 88">
            <a:extLst>
              <a:ext uri="{FF2B5EF4-FFF2-40B4-BE49-F238E27FC236}">
                <a16:creationId xmlns:a16="http://schemas.microsoft.com/office/drawing/2014/main" id="{B12C3677-04AE-1D52-BD13-57C658B82862}"/>
              </a:ext>
            </a:extLst>
          </p:cNvPr>
          <p:cNvSpPr/>
          <p:nvPr/>
        </p:nvSpPr>
        <p:spPr>
          <a:xfrm>
            <a:off x="7419288" y="1741368"/>
            <a:ext cx="1224136" cy="36004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rPr>
              <a:t>各種実績帳票や</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endParaRPr>
          </a:p>
          <a:p>
            <a:pPr algn="ctr"/>
            <a:r>
              <a:rPr kumimoji="1" lang="ja-JP" altLang="en-US" sz="900" b="1" dirty="0">
                <a:solidFill>
                  <a:schemeClr val="tx1">
                    <a:lumMod val="75000"/>
                    <a:lumOff val="25000"/>
                  </a:schemeClr>
                </a:solidFill>
                <a:latin typeface="Meiryo UI" panose="020B0604030504040204" pitchFamily="50" charset="-128"/>
                <a:ea typeface="Meiryo UI" panose="020B0604030504040204" pitchFamily="50" charset="-128"/>
              </a:rPr>
              <a:t>請求書</a:t>
            </a:r>
          </a:p>
        </p:txBody>
      </p:sp>
      <p:sp>
        <p:nvSpPr>
          <p:cNvPr id="90" name="正方形/長方形 89">
            <a:extLst>
              <a:ext uri="{FF2B5EF4-FFF2-40B4-BE49-F238E27FC236}">
                <a16:creationId xmlns:a16="http://schemas.microsoft.com/office/drawing/2014/main" id="{0A694E4B-3513-2B5C-EF88-EF4E23898337}"/>
              </a:ext>
            </a:extLst>
          </p:cNvPr>
          <p:cNvSpPr/>
          <p:nvPr/>
        </p:nvSpPr>
        <p:spPr bwMode="auto">
          <a:xfrm>
            <a:off x="4294739" y="2112655"/>
            <a:ext cx="956507" cy="2160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ETC</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利用明細</a:t>
            </a:r>
          </a:p>
        </p:txBody>
      </p:sp>
      <p:pic>
        <p:nvPicPr>
          <p:cNvPr id="91" name="図 90">
            <a:extLst>
              <a:ext uri="{FF2B5EF4-FFF2-40B4-BE49-F238E27FC236}">
                <a16:creationId xmlns:a16="http://schemas.microsoft.com/office/drawing/2014/main" id="{2410452D-D2AC-5B5A-20BE-6C94BFEA8F54}"/>
              </a:ext>
            </a:extLst>
          </p:cNvPr>
          <p:cNvPicPr>
            <a:picLocks noChangeAspect="1"/>
          </p:cNvPicPr>
          <p:nvPr/>
        </p:nvPicPr>
        <p:blipFill>
          <a:blip r:embed="rId2"/>
          <a:stretch>
            <a:fillRect/>
          </a:stretch>
        </p:blipFill>
        <p:spPr>
          <a:xfrm>
            <a:off x="2949363" y="1323788"/>
            <a:ext cx="446794" cy="375307"/>
          </a:xfrm>
          <a:prstGeom prst="rect">
            <a:avLst/>
          </a:prstGeom>
          <a:effectLst/>
        </p:spPr>
      </p:pic>
      <p:pic>
        <p:nvPicPr>
          <p:cNvPr id="92" name="図 91">
            <a:extLst>
              <a:ext uri="{FF2B5EF4-FFF2-40B4-BE49-F238E27FC236}">
                <a16:creationId xmlns:a16="http://schemas.microsoft.com/office/drawing/2014/main" id="{68488670-E003-6A7B-2C3B-6BB96BF3900D}"/>
              </a:ext>
            </a:extLst>
          </p:cNvPr>
          <p:cNvPicPr>
            <a:picLocks noChangeAspect="1"/>
          </p:cNvPicPr>
          <p:nvPr/>
        </p:nvPicPr>
        <p:blipFill>
          <a:blip r:embed="rId2"/>
          <a:stretch>
            <a:fillRect/>
          </a:stretch>
        </p:blipFill>
        <p:spPr>
          <a:xfrm>
            <a:off x="1122195" y="1323788"/>
            <a:ext cx="446794" cy="375307"/>
          </a:xfrm>
          <a:prstGeom prst="rect">
            <a:avLst/>
          </a:prstGeom>
          <a:effectLst/>
        </p:spPr>
      </p:pic>
      <p:cxnSp>
        <p:nvCxnSpPr>
          <p:cNvPr id="93" name="直線矢印コネクタ 23">
            <a:extLst>
              <a:ext uri="{FF2B5EF4-FFF2-40B4-BE49-F238E27FC236}">
                <a16:creationId xmlns:a16="http://schemas.microsoft.com/office/drawing/2014/main" id="{48888374-A6AC-05C7-4D73-3C259CA70203}"/>
              </a:ext>
            </a:extLst>
          </p:cNvPr>
          <p:cNvCxnSpPr>
            <a:cxnSpLocks/>
          </p:cNvCxnSpPr>
          <p:nvPr/>
        </p:nvCxnSpPr>
        <p:spPr>
          <a:xfrm>
            <a:off x="6453963" y="1517702"/>
            <a:ext cx="965325" cy="0"/>
          </a:xfrm>
          <a:prstGeom prst="straightConnector1">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cxnSp>
        <p:nvCxnSpPr>
          <p:cNvPr id="94" name="直線矢印コネクタ 23">
            <a:extLst>
              <a:ext uri="{FF2B5EF4-FFF2-40B4-BE49-F238E27FC236}">
                <a16:creationId xmlns:a16="http://schemas.microsoft.com/office/drawing/2014/main" id="{AFEDF522-4CBB-049F-C0E4-A97752B05D48}"/>
              </a:ext>
            </a:extLst>
          </p:cNvPr>
          <p:cNvCxnSpPr>
            <a:cxnSpLocks/>
          </p:cNvCxnSpPr>
          <p:nvPr/>
        </p:nvCxnSpPr>
        <p:spPr>
          <a:xfrm>
            <a:off x="3530009" y="1517702"/>
            <a:ext cx="2230600" cy="0"/>
          </a:xfrm>
          <a:prstGeom prst="straightConnector1">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pic>
        <p:nvPicPr>
          <p:cNvPr id="95" name="図 94">
            <a:extLst>
              <a:ext uri="{FF2B5EF4-FFF2-40B4-BE49-F238E27FC236}">
                <a16:creationId xmlns:a16="http://schemas.microsoft.com/office/drawing/2014/main" id="{4551E725-AC46-FD23-3CDA-4AF38FD65F0B}"/>
              </a:ext>
            </a:extLst>
          </p:cNvPr>
          <p:cNvPicPr>
            <a:picLocks noChangeAspect="1"/>
          </p:cNvPicPr>
          <p:nvPr/>
        </p:nvPicPr>
        <p:blipFill>
          <a:blip r:embed="rId2"/>
          <a:stretch>
            <a:fillRect/>
          </a:stretch>
        </p:blipFill>
        <p:spPr>
          <a:xfrm>
            <a:off x="5905214" y="1323788"/>
            <a:ext cx="446794" cy="375307"/>
          </a:xfrm>
          <a:prstGeom prst="rect">
            <a:avLst/>
          </a:prstGeom>
          <a:effectLst/>
        </p:spPr>
      </p:pic>
      <p:sp>
        <p:nvSpPr>
          <p:cNvPr id="96" name="正方形/長方形 95">
            <a:extLst>
              <a:ext uri="{FF2B5EF4-FFF2-40B4-BE49-F238E27FC236}">
                <a16:creationId xmlns:a16="http://schemas.microsoft.com/office/drawing/2014/main" id="{DB65568B-8EBA-D55B-94FA-6716395AB38D}"/>
              </a:ext>
            </a:extLst>
          </p:cNvPr>
          <p:cNvSpPr/>
          <p:nvPr/>
        </p:nvSpPr>
        <p:spPr bwMode="auto">
          <a:xfrm>
            <a:off x="4874713" y="3654001"/>
            <a:ext cx="1593395"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整備入力</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sp>
        <p:nvSpPr>
          <p:cNvPr id="97" name="正方形/長方形 96">
            <a:extLst>
              <a:ext uri="{FF2B5EF4-FFF2-40B4-BE49-F238E27FC236}">
                <a16:creationId xmlns:a16="http://schemas.microsoft.com/office/drawing/2014/main" id="{D09E5B31-71D7-7799-2BEB-3AAB46C856F1}"/>
              </a:ext>
            </a:extLst>
          </p:cNvPr>
          <p:cNvSpPr/>
          <p:nvPr/>
        </p:nvSpPr>
        <p:spPr bwMode="auto">
          <a:xfrm>
            <a:off x="7232103" y="3658247"/>
            <a:ext cx="1593395" cy="363640"/>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TW"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車両修理経費時系列一覧</a:t>
            </a:r>
            <a:endParaRPr lang="en-US" altLang="zh-TW"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車両別収支実績表</a:t>
            </a:r>
            <a:endParaRPr lang="zh-TW"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cxnSp>
        <p:nvCxnSpPr>
          <p:cNvPr id="98" name="直線矢印コネクタ 23">
            <a:extLst>
              <a:ext uri="{FF2B5EF4-FFF2-40B4-BE49-F238E27FC236}">
                <a16:creationId xmlns:a16="http://schemas.microsoft.com/office/drawing/2014/main" id="{A5EDA5D8-CC39-40E9-F893-546FBB799836}"/>
              </a:ext>
            </a:extLst>
          </p:cNvPr>
          <p:cNvCxnSpPr>
            <a:cxnSpLocks/>
            <a:stCxn id="100" idx="0"/>
          </p:cNvCxnSpPr>
          <p:nvPr/>
        </p:nvCxnSpPr>
        <p:spPr>
          <a:xfrm rot="5400000" flipH="1" flipV="1">
            <a:off x="4229387" y="2400919"/>
            <a:ext cx="137330" cy="2199438"/>
          </a:xfrm>
          <a:prstGeom prst="bentConnector2">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99" name="正方形/長方形 98">
            <a:extLst>
              <a:ext uri="{FF2B5EF4-FFF2-40B4-BE49-F238E27FC236}">
                <a16:creationId xmlns:a16="http://schemas.microsoft.com/office/drawing/2014/main" id="{1D17C475-C90B-AE76-F370-987D344A2588}"/>
              </a:ext>
            </a:extLst>
          </p:cNvPr>
          <p:cNvSpPr/>
          <p:nvPr/>
        </p:nvSpPr>
        <p:spPr bwMode="auto">
          <a:xfrm>
            <a:off x="2694505" y="3981389"/>
            <a:ext cx="956507" cy="34377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各種入力原票</a:t>
            </a:r>
          </a:p>
        </p:txBody>
      </p:sp>
      <p:pic>
        <p:nvPicPr>
          <p:cNvPr id="100" name="図 99">
            <a:extLst>
              <a:ext uri="{FF2B5EF4-FFF2-40B4-BE49-F238E27FC236}">
                <a16:creationId xmlns:a16="http://schemas.microsoft.com/office/drawing/2014/main" id="{4DAE9C94-F796-D713-65BB-42D5F10B34B1}"/>
              </a:ext>
            </a:extLst>
          </p:cNvPr>
          <p:cNvPicPr>
            <a:picLocks noChangeAspect="1"/>
          </p:cNvPicPr>
          <p:nvPr/>
        </p:nvPicPr>
        <p:blipFill>
          <a:blip r:embed="rId3"/>
          <a:stretch>
            <a:fillRect/>
          </a:stretch>
        </p:blipFill>
        <p:spPr>
          <a:xfrm>
            <a:off x="2982873" y="3569303"/>
            <a:ext cx="430920" cy="438223"/>
          </a:xfrm>
          <a:prstGeom prst="rect">
            <a:avLst/>
          </a:prstGeom>
          <a:effectLst/>
        </p:spPr>
      </p:pic>
      <p:pic>
        <p:nvPicPr>
          <p:cNvPr id="101" name="図 100">
            <a:extLst>
              <a:ext uri="{FF2B5EF4-FFF2-40B4-BE49-F238E27FC236}">
                <a16:creationId xmlns:a16="http://schemas.microsoft.com/office/drawing/2014/main" id="{C7A9DFB7-026B-CA70-90AB-42D552299F26}"/>
              </a:ext>
            </a:extLst>
          </p:cNvPr>
          <p:cNvPicPr>
            <a:picLocks noChangeAspect="1"/>
          </p:cNvPicPr>
          <p:nvPr/>
        </p:nvPicPr>
        <p:blipFill>
          <a:blip r:embed="rId4"/>
          <a:stretch>
            <a:fillRect/>
          </a:stretch>
        </p:blipFill>
        <p:spPr>
          <a:xfrm>
            <a:off x="8031356" y="1383368"/>
            <a:ext cx="548286" cy="285727"/>
          </a:xfrm>
          <a:prstGeom prst="rect">
            <a:avLst/>
          </a:prstGeom>
          <a:effectLst/>
        </p:spPr>
      </p:pic>
      <p:pic>
        <p:nvPicPr>
          <p:cNvPr id="102" name="図 101">
            <a:extLst>
              <a:ext uri="{FF2B5EF4-FFF2-40B4-BE49-F238E27FC236}">
                <a16:creationId xmlns:a16="http://schemas.microsoft.com/office/drawing/2014/main" id="{5001B8A1-740F-9577-57EA-8D1D81E10DF5}"/>
              </a:ext>
            </a:extLst>
          </p:cNvPr>
          <p:cNvPicPr>
            <a:picLocks noChangeAspect="1"/>
          </p:cNvPicPr>
          <p:nvPr/>
        </p:nvPicPr>
        <p:blipFill>
          <a:blip r:embed="rId3"/>
          <a:stretch>
            <a:fillRect/>
          </a:stretch>
        </p:blipFill>
        <p:spPr>
          <a:xfrm>
            <a:off x="7519292" y="1276002"/>
            <a:ext cx="430920" cy="438223"/>
          </a:xfrm>
          <a:prstGeom prst="rect">
            <a:avLst/>
          </a:prstGeom>
          <a:effectLst/>
        </p:spPr>
      </p:pic>
      <p:pic>
        <p:nvPicPr>
          <p:cNvPr id="103" name="図 102">
            <a:extLst>
              <a:ext uri="{FF2B5EF4-FFF2-40B4-BE49-F238E27FC236}">
                <a16:creationId xmlns:a16="http://schemas.microsoft.com/office/drawing/2014/main" id="{5C5973F1-C5FF-BA54-C642-9A9F85A779DA}"/>
              </a:ext>
            </a:extLst>
          </p:cNvPr>
          <p:cNvPicPr>
            <a:picLocks noChangeAspect="1"/>
          </p:cNvPicPr>
          <p:nvPr/>
        </p:nvPicPr>
        <p:blipFill>
          <a:blip r:embed="rId2"/>
          <a:stretch>
            <a:fillRect/>
          </a:stretch>
        </p:blipFill>
        <p:spPr>
          <a:xfrm>
            <a:off x="5448014" y="3237649"/>
            <a:ext cx="446794" cy="375307"/>
          </a:xfrm>
          <a:prstGeom prst="rect">
            <a:avLst/>
          </a:prstGeom>
          <a:effectLst/>
        </p:spPr>
      </p:pic>
      <p:pic>
        <p:nvPicPr>
          <p:cNvPr id="104" name="図 103">
            <a:extLst>
              <a:ext uri="{FF2B5EF4-FFF2-40B4-BE49-F238E27FC236}">
                <a16:creationId xmlns:a16="http://schemas.microsoft.com/office/drawing/2014/main" id="{3C38E6D2-EBBB-3141-8891-D134847BEF38}"/>
              </a:ext>
            </a:extLst>
          </p:cNvPr>
          <p:cNvPicPr>
            <a:picLocks noChangeAspect="1"/>
          </p:cNvPicPr>
          <p:nvPr/>
        </p:nvPicPr>
        <p:blipFill>
          <a:blip r:embed="rId5"/>
          <a:stretch>
            <a:fillRect/>
          </a:stretch>
        </p:blipFill>
        <p:spPr>
          <a:xfrm>
            <a:off x="7867634" y="3157091"/>
            <a:ext cx="322335" cy="404793"/>
          </a:xfrm>
          <a:prstGeom prst="rect">
            <a:avLst/>
          </a:prstGeom>
          <a:effectLst/>
        </p:spPr>
      </p:pic>
      <p:sp>
        <p:nvSpPr>
          <p:cNvPr id="105" name="正方形/長方形 104">
            <a:extLst>
              <a:ext uri="{FF2B5EF4-FFF2-40B4-BE49-F238E27FC236}">
                <a16:creationId xmlns:a16="http://schemas.microsoft.com/office/drawing/2014/main" id="{E41B5598-F57B-5A9D-7496-3E924371AC0F}"/>
              </a:ext>
            </a:extLst>
          </p:cNvPr>
          <p:cNvSpPr/>
          <p:nvPr/>
        </p:nvSpPr>
        <p:spPr bwMode="auto">
          <a:xfrm>
            <a:off x="2613069" y="5575716"/>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請求一覧</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請求書発行</a:t>
            </a: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a:t>
            </a:r>
            <a:endPar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sp>
        <p:nvSpPr>
          <p:cNvPr id="106" name="正方形/長方形 105">
            <a:extLst>
              <a:ext uri="{FF2B5EF4-FFF2-40B4-BE49-F238E27FC236}">
                <a16:creationId xmlns:a16="http://schemas.microsoft.com/office/drawing/2014/main" id="{9BA8E504-428E-D34D-8C9B-1D8744E80720}"/>
              </a:ext>
            </a:extLst>
          </p:cNvPr>
          <p:cNvSpPr/>
          <p:nvPr/>
        </p:nvSpPr>
        <p:spPr bwMode="auto">
          <a:xfrm>
            <a:off x="5157554" y="6091772"/>
            <a:ext cx="551739"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入金</a:t>
            </a:r>
          </a:p>
        </p:txBody>
      </p:sp>
      <p:sp>
        <p:nvSpPr>
          <p:cNvPr id="107" name="正方形/長方形 106">
            <a:extLst>
              <a:ext uri="{FF2B5EF4-FFF2-40B4-BE49-F238E27FC236}">
                <a16:creationId xmlns:a16="http://schemas.microsoft.com/office/drawing/2014/main" id="{B1A2C5E5-7050-11FC-5AF2-02283FD1983E}"/>
              </a:ext>
            </a:extLst>
          </p:cNvPr>
          <p:cNvSpPr/>
          <p:nvPr/>
        </p:nvSpPr>
        <p:spPr bwMode="auto">
          <a:xfrm>
            <a:off x="3739095" y="5886403"/>
            <a:ext cx="1593395" cy="363640"/>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売掛残高一覧表</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入金予定表</a:t>
            </a:r>
            <a:endParaRPr lang="zh-TW"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cxnSp>
        <p:nvCxnSpPr>
          <p:cNvPr id="108" name="直線矢印コネクタ 23">
            <a:extLst>
              <a:ext uri="{FF2B5EF4-FFF2-40B4-BE49-F238E27FC236}">
                <a16:creationId xmlns:a16="http://schemas.microsoft.com/office/drawing/2014/main" id="{75399772-9895-3E13-6A18-ECDC35C7F2AA}"/>
              </a:ext>
            </a:extLst>
          </p:cNvPr>
          <p:cNvCxnSpPr>
            <a:cxnSpLocks/>
          </p:cNvCxnSpPr>
          <p:nvPr/>
        </p:nvCxnSpPr>
        <p:spPr>
          <a:xfrm>
            <a:off x="3465814" y="5340298"/>
            <a:ext cx="837119" cy="330645"/>
          </a:xfrm>
          <a:prstGeom prst="bentConnector3">
            <a:avLst>
              <a:gd name="adj1" fmla="val 50000"/>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sp>
        <p:nvSpPr>
          <p:cNvPr id="109" name="正方形/長方形 108">
            <a:extLst>
              <a:ext uri="{FF2B5EF4-FFF2-40B4-BE49-F238E27FC236}">
                <a16:creationId xmlns:a16="http://schemas.microsoft.com/office/drawing/2014/main" id="{958AB63F-7339-E19B-EED2-89FEEBAFDAA9}"/>
              </a:ext>
            </a:extLst>
          </p:cNvPr>
          <p:cNvSpPr/>
          <p:nvPr/>
        </p:nvSpPr>
        <p:spPr bwMode="auto">
          <a:xfrm>
            <a:off x="5807221" y="5534212"/>
            <a:ext cx="1161347"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入金伝票入力</a:t>
            </a:r>
          </a:p>
        </p:txBody>
      </p:sp>
      <p:sp>
        <p:nvSpPr>
          <p:cNvPr id="110" name="正方形/長方形 109">
            <a:extLst>
              <a:ext uri="{FF2B5EF4-FFF2-40B4-BE49-F238E27FC236}">
                <a16:creationId xmlns:a16="http://schemas.microsoft.com/office/drawing/2014/main" id="{1A70E074-FEFC-35AF-5BEC-F4E2AB3F3207}"/>
              </a:ext>
            </a:extLst>
          </p:cNvPr>
          <p:cNvSpPr/>
          <p:nvPr/>
        </p:nvSpPr>
        <p:spPr bwMode="auto">
          <a:xfrm>
            <a:off x="7255993" y="5886403"/>
            <a:ext cx="1593395" cy="363640"/>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入金一覧表</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a:p>
            <a:pPr algn="ct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売掛残高一覧表</a:t>
            </a:r>
            <a:endPar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cxnSp>
        <p:nvCxnSpPr>
          <p:cNvPr id="111" name="直線矢印コネクタ 23">
            <a:extLst>
              <a:ext uri="{FF2B5EF4-FFF2-40B4-BE49-F238E27FC236}">
                <a16:creationId xmlns:a16="http://schemas.microsoft.com/office/drawing/2014/main" id="{4EA712DF-70D2-0F3F-2EFC-5509DC51DA92}"/>
              </a:ext>
            </a:extLst>
          </p:cNvPr>
          <p:cNvCxnSpPr>
            <a:cxnSpLocks/>
          </p:cNvCxnSpPr>
          <p:nvPr/>
        </p:nvCxnSpPr>
        <p:spPr>
          <a:xfrm>
            <a:off x="6642834" y="5321118"/>
            <a:ext cx="1137230" cy="366964"/>
          </a:xfrm>
          <a:prstGeom prst="bentConnector3">
            <a:avLst>
              <a:gd name="adj1" fmla="val 50000"/>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cxnSp>
        <p:nvCxnSpPr>
          <p:cNvPr id="112" name="直線矢印コネクタ 23">
            <a:extLst>
              <a:ext uri="{FF2B5EF4-FFF2-40B4-BE49-F238E27FC236}">
                <a16:creationId xmlns:a16="http://schemas.microsoft.com/office/drawing/2014/main" id="{CE58106E-57F0-3E5E-CD44-675B256D0C4E}"/>
              </a:ext>
            </a:extLst>
          </p:cNvPr>
          <p:cNvCxnSpPr>
            <a:cxnSpLocks/>
          </p:cNvCxnSpPr>
          <p:nvPr/>
        </p:nvCxnSpPr>
        <p:spPr>
          <a:xfrm rot="5400000" flipH="1" flipV="1">
            <a:off x="5602620" y="5151923"/>
            <a:ext cx="366963" cy="705354"/>
          </a:xfrm>
          <a:prstGeom prst="bentConnector2">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pic>
        <p:nvPicPr>
          <p:cNvPr id="113" name="図 112">
            <a:extLst>
              <a:ext uri="{FF2B5EF4-FFF2-40B4-BE49-F238E27FC236}">
                <a16:creationId xmlns:a16="http://schemas.microsoft.com/office/drawing/2014/main" id="{649A0E1A-4B2B-8A1A-51F4-35E0A4ED321B}"/>
              </a:ext>
            </a:extLst>
          </p:cNvPr>
          <p:cNvPicPr>
            <a:picLocks noChangeAspect="1"/>
          </p:cNvPicPr>
          <p:nvPr/>
        </p:nvPicPr>
        <p:blipFill>
          <a:blip r:embed="rId2"/>
          <a:stretch>
            <a:fillRect/>
          </a:stretch>
        </p:blipFill>
        <p:spPr>
          <a:xfrm>
            <a:off x="2949363" y="5136836"/>
            <a:ext cx="446794" cy="375307"/>
          </a:xfrm>
          <a:prstGeom prst="rect">
            <a:avLst/>
          </a:prstGeom>
          <a:effectLst/>
        </p:spPr>
      </p:pic>
      <p:pic>
        <p:nvPicPr>
          <p:cNvPr id="114" name="図 113">
            <a:extLst>
              <a:ext uri="{FF2B5EF4-FFF2-40B4-BE49-F238E27FC236}">
                <a16:creationId xmlns:a16="http://schemas.microsoft.com/office/drawing/2014/main" id="{3E0AAC97-0341-9854-744D-BF22D7793A09}"/>
              </a:ext>
            </a:extLst>
          </p:cNvPr>
          <p:cNvPicPr>
            <a:picLocks noChangeAspect="1"/>
          </p:cNvPicPr>
          <p:nvPr/>
        </p:nvPicPr>
        <p:blipFill>
          <a:blip r:embed="rId2"/>
          <a:stretch>
            <a:fillRect/>
          </a:stretch>
        </p:blipFill>
        <p:spPr>
          <a:xfrm>
            <a:off x="6158907" y="5136836"/>
            <a:ext cx="446794" cy="375307"/>
          </a:xfrm>
          <a:prstGeom prst="rect">
            <a:avLst/>
          </a:prstGeom>
          <a:effectLst/>
        </p:spPr>
      </p:pic>
      <p:pic>
        <p:nvPicPr>
          <p:cNvPr id="115" name="図 114">
            <a:extLst>
              <a:ext uri="{FF2B5EF4-FFF2-40B4-BE49-F238E27FC236}">
                <a16:creationId xmlns:a16="http://schemas.microsoft.com/office/drawing/2014/main" id="{09B49FE1-0A1A-69D3-F371-E160B63427B1}"/>
              </a:ext>
            </a:extLst>
          </p:cNvPr>
          <p:cNvPicPr>
            <a:picLocks noChangeAspect="1"/>
          </p:cNvPicPr>
          <p:nvPr/>
        </p:nvPicPr>
        <p:blipFill>
          <a:blip r:embed="rId5"/>
          <a:stretch>
            <a:fillRect/>
          </a:stretch>
        </p:blipFill>
        <p:spPr>
          <a:xfrm>
            <a:off x="4374626" y="5424803"/>
            <a:ext cx="322335" cy="404793"/>
          </a:xfrm>
          <a:prstGeom prst="rect">
            <a:avLst/>
          </a:prstGeom>
          <a:effectLst/>
        </p:spPr>
      </p:pic>
      <p:pic>
        <p:nvPicPr>
          <p:cNvPr id="116" name="図 115">
            <a:extLst>
              <a:ext uri="{FF2B5EF4-FFF2-40B4-BE49-F238E27FC236}">
                <a16:creationId xmlns:a16="http://schemas.microsoft.com/office/drawing/2014/main" id="{0DB9ACC2-6C23-E32B-8272-2F16F3557314}"/>
              </a:ext>
            </a:extLst>
          </p:cNvPr>
          <p:cNvPicPr>
            <a:picLocks noChangeAspect="1"/>
          </p:cNvPicPr>
          <p:nvPr/>
        </p:nvPicPr>
        <p:blipFill>
          <a:blip r:embed="rId5"/>
          <a:stretch>
            <a:fillRect/>
          </a:stretch>
        </p:blipFill>
        <p:spPr>
          <a:xfrm>
            <a:off x="7849346" y="5424803"/>
            <a:ext cx="322335" cy="404793"/>
          </a:xfrm>
          <a:prstGeom prst="rect">
            <a:avLst/>
          </a:prstGeom>
          <a:effectLst/>
        </p:spPr>
      </p:pic>
      <p:pic>
        <p:nvPicPr>
          <p:cNvPr id="117" name="図 116">
            <a:extLst>
              <a:ext uri="{FF2B5EF4-FFF2-40B4-BE49-F238E27FC236}">
                <a16:creationId xmlns:a16="http://schemas.microsoft.com/office/drawing/2014/main" id="{228E566E-9823-888C-A2C8-9FFB7128FEE9}"/>
              </a:ext>
            </a:extLst>
          </p:cNvPr>
          <p:cNvPicPr>
            <a:picLocks noChangeAspect="1"/>
          </p:cNvPicPr>
          <p:nvPr/>
        </p:nvPicPr>
        <p:blipFill>
          <a:blip r:embed="rId6"/>
          <a:stretch>
            <a:fillRect/>
          </a:stretch>
        </p:blipFill>
        <p:spPr>
          <a:xfrm>
            <a:off x="4002055" y="1980393"/>
            <a:ext cx="342403" cy="429994"/>
          </a:xfrm>
          <a:prstGeom prst="rect">
            <a:avLst/>
          </a:prstGeom>
          <a:effectLst/>
        </p:spPr>
      </p:pic>
      <p:cxnSp>
        <p:nvCxnSpPr>
          <p:cNvPr id="119" name="直線矢印コネクタ 23">
            <a:extLst>
              <a:ext uri="{FF2B5EF4-FFF2-40B4-BE49-F238E27FC236}">
                <a16:creationId xmlns:a16="http://schemas.microsoft.com/office/drawing/2014/main" id="{DB0725B9-53DF-359B-006E-22EF8402F898}"/>
              </a:ext>
            </a:extLst>
          </p:cNvPr>
          <p:cNvCxnSpPr>
            <a:cxnSpLocks/>
          </p:cNvCxnSpPr>
          <p:nvPr/>
        </p:nvCxnSpPr>
        <p:spPr>
          <a:xfrm>
            <a:off x="5988106" y="3435514"/>
            <a:ext cx="1791958" cy="0"/>
          </a:xfrm>
          <a:prstGeom prst="straightConnector1">
            <a:avLst/>
          </a:prstGeom>
          <a:ln w="19050">
            <a:solidFill>
              <a:srgbClr val="4D98B9"/>
            </a:solidFill>
            <a:prstDash val="sysDot"/>
            <a:headEnd type="none" w="med" len="med"/>
            <a:tailEnd type="triangle" w="med" len="med"/>
          </a:ln>
          <a:effectLst/>
        </p:spPr>
        <p:style>
          <a:lnRef idx="1">
            <a:schemeClr val="accent6"/>
          </a:lnRef>
          <a:fillRef idx="0">
            <a:schemeClr val="accent6"/>
          </a:fillRef>
          <a:effectRef idx="0">
            <a:schemeClr val="accent6"/>
          </a:effectRef>
          <a:fontRef idx="minor">
            <a:schemeClr val="tx1"/>
          </a:fontRef>
        </p:style>
      </p:cxnSp>
      <p:pic>
        <p:nvPicPr>
          <p:cNvPr id="120" name="図 119">
            <a:extLst>
              <a:ext uri="{FF2B5EF4-FFF2-40B4-BE49-F238E27FC236}">
                <a16:creationId xmlns:a16="http://schemas.microsoft.com/office/drawing/2014/main" id="{49912E7C-43CC-44E0-07E3-6C42B5A1FF4F}"/>
              </a:ext>
            </a:extLst>
          </p:cNvPr>
          <p:cNvPicPr>
            <a:picLocks noChangeAspect="1"/>
          </p:cNvPicPr>
          <p:nvPr/>
        </p:nvPicPr>
        <p:blipFill>
          <a:blip r:embed="rId7"/>
          <a:stretch>
            <a:fillRect/>
          </a:stretch>
        </p:blipFill>
        <p:spPr>
          <a:xfrm>
            <a:off x="5269059" y="5755218"/>
            <a:ext cx="385866" cy="349366"/>
          </a:xfrm>
          <a:prstGeom prst="rect">
            <a:avLst/>
          </a:prstGeom>
          <a:effectLst/>
        </p:spPr>
      </p:pic>
      <p:sp>
        <p:nvSpPr>
          <p:cNvPr id="121" name="正方形/長方形 120">
            <a:extLst>
              <a:ext uri="{FF2B5EF4-FFF2-40B4-BE49-F238E27FC236}">
                <a16:creationId xmlns:a16="http://schemas.microsoft.com/office/drawing/2014/main" id="{E117B521-C96F-AC76-CB50-6D86B0381E16}"/>
              </a:ext>
            </a:extLst>
          </p:cNvPr>
          <p:cNvSpPr/>
          <p:nvPr/>
        </p:nvSpPr>
        <p:spPr bwMode="auto">
          <a:xfrm>
            <a:off x="4176470" y="4755781"/>
            <a:ext cx="4129029"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多様な売掛、入金業務にも対応した売掛管理が可能です</a:t>
            </a:r>
          </a:p>
        </p:txBody>
      </p:sp>
      <p:sp>
        <p:nvSpPr>
          <p:cNvPr id="122" name="正方形/長方形 121">
            <a:extLst>
              <a:ext uri="{FF2B5EF4-FFF2-40B4-BE49-F238E27FC236}">
                <a16:creationId xmlns:a16="http://schemas.microsoft.com/office/drawing/2014/main" id="{CA97D5D7-3097-95F8-85FF-BC45951DC1BD}"/>
              </a:ext>
            </a:extLst>
          </p:cNvPr>
          <p:cNvSpPr/>
          <p:nvPr/>
        </p:nvSpPr>
        <p:spPr bwMode="auto">
          <a:xfrm>
            <a:off x="4872110" y="2874638"/>
            <a:ext cx="4129029"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車両整備記録もクラウドで一元管理できます</a:t>
            </a:r>
          </a:p>
        </p:txBody>
      </p:sp>
      <p:sp>
        <p:nvSpPr>
          <p:cNvPr id="123" name="正方形/長方形 122">
            <a:extLst>
              <a:ext uri="{FF2B5EF4-FFF2-40B4-BE49-F238E27FC236}">
                <a16:creationId xmlns:a16="http://schemas.microsoft.com/office/drawing/2014/main" id="{ADBBDFE7-E9FC-EFCA-A5EB-6C94651868F4}"/>
              </a:ext>
            </a:extLst>
          </p:cNvPr>
          <p:cNvSpPr/>
          <p:nvPr/>
        </p:nvSpPr>
        <p:spPr bwMode="auto">
          <a:xfrm>
            <a:off x="4678852" y="773426"/>
            <a:ext cx="4129029" cy="30377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defRPr/>
            </a:pPr>
            <a:r>
              <a:rPr lang="en-US" altLang="ja-JP"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ETC</a:t>
            </a:r>
            <a:r>
              <a:rPr lang="ja-JP" altLang="en-US" sz="900" b="1" dirty="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利用照会サイトとオンラインで連携しており、データ活用が可能です</a:t>
            </a:r>
          </a:p>
        </p:txBody>
      </p:sp>
      <p:cxnSp>
        <p:nvCxnSpPr>
          <p:cNvPr id="127" name="直線矢印コネクタ 23">
            <a:extLst>
              <a:ext uri="{FF2B5EF4-FFF2-40B4-BE49-F238E27FC236}">
                <a16:creationId xmlns:a16="http://schemas.microsoft.com/office/drawing/2014/main" id="{6CD227E0-E74A-2192-6A51-8C7EADB958BB}"/>
              </a:ext>
            </a:extLst>
          </p:cNvPr>
          <p:cNvCxnSpPr>
            <a:cxnSpLocks/>
            <a:stCxn id="88" idx="2"/>
          </p:cNvCxnSpPr>
          <p:nvPr/>
        </p:nvCxnSpPr>
        <p:spPr>
          <a:xfrm rot="16200000" flipH="1">
            <a:off x="3433565" y="1743310"/>
            <a:ext cx="240320" cy="761930"/>
          </a:xfrm>
          <a:prstGeom prst="bentConnector2">
            <a:avLst/>
          </a:prstGeom>
          <a:ln w="19050" cap="flat" cmpd="sng" algn="ctr">
            <a:solidFill>
              <a:srgbClr val="4D98B9"/>
            </a:solidFill>
            <a:prstDash val="sysDot"/>
            <a:round/>
            <a:headEnd type="none" w="med" len="med"/>
            <a:tailEnd type="triangle" w="med" len="med"/>
          </a:ln>
          <a:effectLst/>
        </p:spPr>
        <p:style>
          <a:lnRef idx="0">
            <a:scrgbClr r="0" g="0" b="0"/>
          </a:lnRef>
          <a:fillRef idx="0">
            <a:scrgbClr r="0" g="0" b="0"/>
          </a:fillRef>
          <a:effectRef idx="0">
            <a:scrgbClr r="0" g="0" b="0"/>
          </a:effectRef>
          <a:fontRef idx="minor">
            <a:schemeClr val="tx1"/>
          </a:fontRef>
        </p:style>
      </p:cxnSp>
      <p:sp>
        <p:nvSpPr>
          <p:cNvPr id="134" name="タイトル 1">
            <a:extLst>
              <a:ext uri="{FF2B5EF4-FFF2-40B4-BE49-F238E27FC236}">
                <a16:creationId xmlns:a16="http://schemas.microsoft.com/office/drawing/2014/main" id="{9C3D36AB-9074-D1BC-662D-B62F1879F424}"/>
              </a:ext>
            </a:extLst>
          </p:cNvPr>
          <p:cNvSpPr txBox="1">
            <a:spLocks/>
          </p:cNvSpPr>
          <p:nvPr/>
        </p:nvSpPr>
        <p:spPr>
          <a:xfrm>
            <a:off x="65862" y="-21128"/>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製品概要（利用ケースの紹介　</a:t>
            </a:r>
            <a:r>
              <a:rPr lang="en-US" altLang="ja-JP" dirty="0"/>
              <a:t>3/3</a:t>
            </a:r>
            <a:r>
              <a:rPr lang="ja-JP" altLang="en-US" dirty="0"/>
              <a:t>）</a:t>
            </a:r>
          </a:p>
        </p:txBody>
      </p:sp>
    </p:spTree>
    <p:extLst>
      <p:ext uri="{BB962C8B-B14F-4D97-AF65-F5344CB8AC3E}">
        <p14:creationId xmlns:p14="http://schemas.microsoft.com/office/powerpoint/2010/main" val="2422440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81BB295-A22A-C7C9-0015-E119950F4FF3}"/>
              </a:ext>
            </a:extLst>
          </p:cNvPr>
          <p:cNvSpPr>
            <a:spLocks noGrp="1"/>
          </p:cNvSpPr>
          <p:nvPr>
            <p:ph type="title"/>
          </p:nvPr>
        </p:nvSpPr>
        <p:spPr>
          <a:xfrm>
            <a:off x="247650" y="2978719"/>
            <a:ext cx="9410700" cy="458670"/>
          </a:xfrm>
        </p:spPr>
        <p:txBody>
          <a:bodyPr/>
          <a:lstStyle/>
          <a:p>
            <a:pPr algn="ctr"/>
            <a:r>
              <a:rPr kumimoji="1" lang="en-US" altLang="ja-JP" dirty="0" err="1"/>
              <a:t>DriveDoor</a:t>
            </a:r>
            <a:r>
              <a:rPr kumimoji="1" lang="ja-JP" altLang="en-US" dirty="0"/>
              <a:t>　機能紹介</a:t>
            </a:r>
          </a:p>
        </p:txBody>
      </p:sp>
      <p:sp>
        <p:nvSpPr>
          <p:cNvPr id="3" name="スライド番号プレースホルダー 2">
            <a:extLst>
              <a:ext uri="{FF2B5EF4-FFF2-40B4-BE49-F238E27FC236}">
                <a16:creationId xmlns:a16="http://schemas.microsoft.com/office/drawing/2014/main" id="{AC6544A9-3157-3C0B-2386-F8CA40796F5D}"/>
              </a:ext>
            </a:extLst>
          </p:cNvPr>
          <p:cNvSpPr>
            <a:spLocks noGrp="1"/>
          </p:cNvSpPr>
          <p:nvPr>
            <p:ph type="sldNum" sz="quarter" idx="10"/>
          </p:nvPr>
        </p:nvSpPr>
        <p:spPr/>
        <p:txBody>
          <a:bodyPr/>
          <a:lstStyle/>
          <a:p>
            <a:fld id="{4C2040E0-EB4A-42A8-A815-D64FE807B3BC}" type="slidenum">
              <a:rPr kumimoji="1" lang="ja-JP" altLang="en-US" smtClean="0"/>
              <a:t>16</a:t>
            </a:fld>
            <a:endParaRPr kumimoji="1" lang="ja-JP" altLang="en-US"/>
          </a:p>
        </p:txBody>
      </p:sp>
    </p:spTree>
    <p:extLst>
      <p:ext uri="{BB962C8B-B14F-4D97-AF65-F5344CB8AC3E}">
        <p14:creationId xmlns:p14="http://schemas.microsoft.com/office/powerpoint/2010/main" val="3852134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54">
            <a:extLst>
              <a:ext uri="{FF2B5EF4-FFF2-40B4-BE49-F238E27FC236}">
                <a16:creationId xmlns:a16="http://schemas.microsoft.com/office/drawing/2014/main" id="{C387D871-D397-82AC-5A84-BF3065624D4E}"/>
              </a:ext>
            </a:extLst>
          </p:cNvPr>
          <p:cNvSpPr txBox="1">
            <a:spLocks noChangeArrowheads="1"/>
          </p:cNvSpPr>
          <p:nvPr/>
        </p:nvSpPr>
        <p:spPr bwMode="gray">
          <a:xfrm>
            <a:off x="514534" y="1426050"/>
            <a:ext cx="8646575" cy="4530984"/>
          </a:xfrm>
          <a:prstGeom prst="rect">
            <a:avLst/>
          </a:prstGeom>
          <a:noFill/>
          <a:ln w="25400">
            <a:solidFill>
              <a:schemeClr val="bg1">
                <a:lumMod val="85000"/>
              </a:schemeClr>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endParaRPr lang="ja-JP" altLang="en-US" sz="900" b="1" dirty="0">
              <a:solidFill>
                <a:srgbClr val="5494A8"/>
              </a:solidFill>
              <a:latin typeface="Yu Gothic" panose="020B0400000000000000" pitchFamily="34" charset="-128"/>
              <a:ea typeface="Yu Gothic" panose="020B0400000000000000" pitchFamily="34" charset="-128"/>
            </a:endParaRPr>
          </a:p>
        </p:txBody>
      </p:sp>
      <p:sp>
        <p:nvSpPr>
          <p:cNvPr id="3" name="スライド番号プレースホルダー 2">
            <a:extLst>
              <a:ext uri="{FF2B5EF4-FFF2-40B4-BE49-F238E27FC236}">
                <a16:creationId xmlns:a16="http://schemas.microsoft.com/office/drawing/2014/main" id="{07013AB6-22B3-A097-732A-06B08D664935}"/>
              </a:ext>
            </a:extLst>
          </p:cNvPr>
          <p:cNvSpPr>
            <a:spLocks noGrp="1"/>
          </p:cNvSpPr>
          <p:nvPr>
            <p:ph type="sldNum" sz="quarter" idx="10"/>
          </p:nvPr>
        </p:nvSpPr>
        <p:spPr/>
        <p:txBody>
          <a:bodyPr/>
          <a:lstStyle/>
          <a:p>
            <a:fld id="{4C2040E0-EB4A-42A8-A815-D64FE807B3BC}" type="slidenum">
              <a:rPr kumimoji="1" lang="ja-JP" altLang="en-US" smtClean="0"/>
              <a:t>17</a:t>
            </a:fld>
            <a:endParaRPr kumimoji="1" lang="ja-JP" altLang="en-US"/>
          </a:p>
        </p:txBody>
      </p:sp>
      <p:sp>
        <p:nvSpPr>
          <p:cNvPr id="4" name="タイトル 1">
            <a:extLst>
              <a:ext uri="{FF2B5EF4-FFF2-40B4-BE49-F238E27FC236}">
                <a16:creationId xmlns:a16="http://schemas.microsoft.com/office/drawing/2014/main" id="{E4EBFE90-778F-2D44-2410-5A10C8A792E3}"/>
              </a:ext>
            </a:extLst>
          </p:cNvPr>
          <p:cNvSpPr>
            <a:spLocks noGrp="1"/>
          </p:cNvSpPr>
          <p:nvPr>
            <p:ph type="title"/>
          </p:nvPr>
        </p:nvSpPr>
        <p:spPr>
          <a:xfrm>
            <a:off x="116463" y="0"/>
            <a:ext cx="9410700" cy="458670"/>
          </a:xfrm>
        </p:spPr>
        <p:txBody>
          <a:bodyPr/>
          <a:lstStyle/>
          <a:p>
            <a:r>
              <a:rPr lang="ja-JP" altLang="en-US" dirty="0"/>
              <a:t> </a:t>
            </a:r>
            <a:r>
              <a:rPr kumimoji="1" lang="en-US" altLang="ja-JP" dirty="0" err="1"/>
              <a:t>DriveDoor</a:t>
            </a:r>
            <a:r>
              <a:rPr kumimoji="1" lang="ja-JP" altLang="en-US" dirty="0"/>
              <a:t>　業務関連図</a:t>
            </a:r>
          </a:p>
        </p:txBody>
      </p:sp>
      <p:sp>
        <p:nvSpPr>
          <p:cNvPr id="2" name="字幕 2">
            <a:extLst>
              <a:ext uri="{FF2B5EF4-FFF2-40B4-BE49-F238E27FC236}">
                <a16:creationId xmlns:a16="http://schemas.microsoft.com/office/drawing/2014/main" id="{266DBF50-0322-CE57-6DFB-50A738310620}"/>
              </a:ext>
            </a:extLst>
          </p:cNvPr>
          <p:cNvSpPr txBox="1">
            <a:spLocks/>
          </p:cNvSpPr>
          <p:nvPr/>
        </p:nvSpPr>
        <p:spPr>
          <a:xfrm>
            <a:off x="327991" y="530845"/>
            <a:ext cx="8502500" cy="350379"/>
          </a:xfrm>
          <a:prstGeom prst="rect">
            <a:avLst/>
          </a:prstGeom>
        </p:spPr>
        <p:txBody>
          <a:bodyPr>
            <a:normAutofit/>
          </a:bodyPr>
          <a:lstStyle>
            <a:lvl1pPr marL="0" indent="0" algn="l" rtl="0" eaLnBrk="1" latinLnBrk="0" hangingPunct="1">
              <a:spcBef>
                <a:spcPts val="600"/>
              </a:spcBef>
              <a:buClr>
                <a:schemeClr val="accent1"/>
              </a:buClr>
              <a:buSzPct val="70000"/>
              <a:buFont typeface="Wingdings"/>
              <a:buNone/>
              <a:defRPr kumimoji="1" sz="1400" kern="1200">
                <a:solidFill>
                  <a:schemeClr val="tx1"/>
                </a:solidFill>
                <a:latin typeface="メイリオ" panose="020B0604030504040204" pitchFamily="50" charset="-128"/>
                <a:ea typeface="メイリオ" panose="020B0604030504040204" pitchFamily="50" charset="-128"/>
                <a:cs typeface="+mn-cs"/>
              </a:defRPr>
            </a:lvl1pPr>
            <a:lvl2pPr marL="640080" indent="-274320" algn="l" rtl="0" eaLnBrk="1" latinLnBrk="0" hangingPunct="1">
              <a:spcBef>
                <a:spcPct val="20000"/>
              </a:spcBef>
              <a:buClr>
                <a:schemeClr val="accent1"/>
              </a:buClr>
              <a:buSzPct val="80000"/>
              <a:buFont typeface="Wingdings 2"/>
              <a:buChar char=""/>
              <a:defRPr kumimoji="1" sz="2100" kern="1200">
                <a:solidFill>
                  <a:schemeClr val="tx1"/>
                </a:solidFill>
                <a:latin typeface="メイリオ" panose="020B0604030504040204" pitchFamily="50" charset="-128"/>
                <a:ea typeface="メイリオ" panose="020B0604030504040204" pitchFamily="50" charset="-128"/>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1" sz="1600" kern="1200">
                <a:solidFill>
                  <a:schemeClr val="tx1"/>
                </a:solidFill>
                <a:latin typeface="メイリオ" panose="020B0604030504040204" pitchFamily="50" charset="-128"/>
                <a:ea typeface="メイリオ" panose="020B0604030504040204" pitchFamily="50" charset="-128"/>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a:lstStyle>
          <a:p>
            <a:pPr defTabSz="914400"/>
            <a:r>
              <a:rPr lang="ja-JP" altLang="en-US" dirty="0"/>
              <a:t>業務に必要な機能を一通り揃えており、クラウド上でリアルタイムに連携が可能です</a:t>
            </a:r>
            <a:endParaRPr lang="en-US" altLang="ja-JP" dirty="0"/>
          </a:p>
        </p:txBody>
      </p:sp>
      <p:sp>
        <p:nvSpPr>
          <p:cNvPr id="8" name="Text Box 154">
            <a:extLst>
              <a:ext uri="{FF2B5EF4-FFF2-40B4-BE49-F238E27FC236}">
                <a16:creationId xmlns:a16="http://schemas.microsoft.com/office/drawing/2014/main" id="{B1477B6C-233C-7B0B-0D90-9DE440DF6B3E}"/>
              </a:ext>
            </a:extLst>
          </p:cNvPr>
          <p:cNvSpPr txBox="1">
            <a:spLocks noChangeArrowheads="1"/>
          </p:cNvSpPr>
          <p:nvPr/>
        </p:nvSpPr>
        <p:spPr bwMode="gray">
          <a:xfrm>
            <a:off x="784262" y="3285367"/>
            <a:ext cx="929816" cy="766718"/>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収支</a:t>
            </a:r>
            <a:endParaRPr lang="en-US" altLang="ja-JP" sz="900" b="1" dirty="0">
              <a:solidFill>
                <a:srgbClr val="5494A8"/>
              </a:solidFill>
              <a:latin typeface="Yu Gothic" panose="020B0400000000000000" pitchFamily="34" charset="-128"/>
              <a:ea typeface="Yu Gothic" panose="020B0400000000000000" pitchFamily="34" charset="-128"/>
            </a:endParaRPr>
          </a:p>
          <a:p>
            <a:pPr algn="ctr" eaLnBrk="1" fontAlgn="base" hangingPunct="1"/>
            <a:endParaRPr lang="ja-JP" altLang="en-US" sz="900" b="1" dirty="0">
              <a:solidFill>
                <a:srgbClr val="5494A8"/>
              </a:solidFill>
              <a:latin typeface="Yu Gothic" panose="020B0400000000000000" pitchFamily="34" charset="-128"/>
              <a:ea typeface="Yu Gothic" panose="020B0400000000000000" pitchFamily="34" charset="-128"/>
            </a:endParaRPr>
          </a:p>
        </p:txBody>
      </p:sp>
      <p:sp>
        <p:nvSpPr>
          <p:cNvPr id="10" name="Text Box 115">
            <a:extLst>
              <a:ext uri="{FF2B5EF4-FFF2-40B4-BE49-F238E27FC236}">
                <a16:creationId xmlns:a16="http://schemas.microsoft.com/office/drawing/2014/main" id="{F057F25D-B023-C78B-654B-98E832E48E8E}"/>
              </a:ext>
            </a:extLst>
          </p:cNvPr>
          <p:cNvSpPr txBox="1">
            <a:spLocks noChangeArrowheads="1"/>
          </p:cNvSpPr>
          <p:nvPr/>
        </p:nvSpPr>
        <p:spPr bwMode="gray">
          <a:xfrm>
            <a:off x="896787" y="3474002"/>
            <a:ext cx="458166" cy="184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noAutofit/>
          </a:bodyP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50000"/>
              </a:spcBef>
              <a:spcAft>
                <a:spcPct val="0"/>
              </a:spcAft>
              <a:buClrTx/>
              <a:buFontTx/>
              <a:buNone/>
            </a:pPr>
            <a:r>
              <a:rPr lang="en-US" altLang="ja-JP" sz="900" b="1" dirty="0">
                <a:solidFill>
                  <a:srgbClr val="5494A8"/>
                </a:solidFill>
                <a:latin typeface="Yu Gothic" panose="020B0400000000000000" pitchFamily="34" charset="-128"/>
                <a:ea typeface="Yu Gothic" panose="020B0400000000000000" pitchFamily="34" charset="-128"/>
              </a:rPr>
              <a:t>【</a:t>
            </a:r>
            <a:r>
              <a:rPr lang="ja-JP" altLang="en-US" sz="900" b="1" dirty="0">
                <a:solidFill>
                  <a:srgbClr val="5494A8"/>
                </a:solidFill>
                <a:latin typeface="Yu Gothic" panose="020B0400000000000000" pitchFamily="34" charset="-128"/>
                <a:ea typeface="Yu Gothic" panose="020B0400000000000000" pitchFamily="34" charset="-128"/>
              </a:rPr>
              <a:t>売上明細</a:t>
            </a:r>
            <a:r>
              <a:rPr lang="en-US" altLang="ja-JP" sz="900" b="1" dirty="0">
                <a:solidFill>
                  <a:srgbClr val="5494A8"/>
                </a:solidFill>
                <a:latin typeface="Yu Gothic" panose="020B0400000000000000" pitchFamily="34" charset="-128"/>
                <a:ea typeface="Yu Gothic" panose="020B0400000000000000" pitchFamily="34" charset="-128"/>
              </a:rPr>
              <a:t>】</a:t>
            </a:r>
          </a:p>
        </p:txBody>
      </p:sp>
      <p:pic>
        <p:nvPicPr>
          <p:cNvPr id="11" name="図 10">
            <a:extLst>
              <a:ext uri="{FF2B5EF4-FFF2-40B4-BE49-F238E27FC236}">
                <a16:creationId xmlns:a16="http://schemas.microsoft.com/office/drawing/2014/main" id="{F54B4113-D351-EB2B-7195-3C1303E640B7}"/>
              </a:ext>
            </a:extLst>
          </p:cNvPr>
          <p:cNvPicPr>
            <a:picLocks noChangeAspect="1"/>
          </p:cNvPicPr>
          <p:nvPr/>
        </p:nvPicPr>
        <p:blipFill>
          <a:blip r:embed="rId3"/>
          <a:stretch>
            <a:fillRect/>
          </a:stretch>
        </p:blipFill>
        <p:spPr>
          <a:xfrm>
            <a:off x="1343969" y="3634294"/>
            <a:ext cx="315366" cy="406158"/>
          </a:xfrm>
          <a:prstGeom prst="rect">
            <a:avLst/>
          </a:prstGeom>
        </p:spPr>
      </p:pic>
      <p:sp>
        <p:nvSpPr>
          <p:cNvPr id="12" name="Text Box 115">
            <a:extLst>
              <a:ext uri="{FF2B5EF4-FFF2-40B4-BE49-F238E27FC236}">
                <a16:creationId xmlns:a16="http://schemas.microsoft.com/office/drawing/2014/main" id="{2CB52439-31A4-F7A7-E046-20579CBAF493}"/>
              </a:ext>
            </a:extLst>
          </p:cNvPr>
          <p:cNvSpPr txBox="1">
            <a:spLocks noChangeArrowheads="1"/>
          </p:cNvSpPr>
          <p:nvPr/>
        </p:nvSpPr>
        <p:spPr bwMode="gray">
          <a:xfrm>
            <a:off x="896787" y="3652418"/>
            <a:ext cx="458166" cy="184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noAutofit/>
          </a:bodyP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50000"/>
              </a:spcBef>
              <a:spcAft>
                <a:spcPct val="0"/>
              </a:spcAft>
              <a:buClrTx/>
              <a:buFontTx/>
              <a:buNone/>
            </a:pPr>
            <a:r>
              <a:rPr lang="en-US" altLang="ja-JP" sz="900" b="1" dirty="0">
                <a:solidFill>
                  <a:srgbClr val="5494A8"/>
                </a:solidFill>
                <a:latin typeface="Yu Gothic" panose="020B0400000000000000" pitchFamily="34" charset="-128"/>
                <a:ea typeface="Yu Gothic" panose="020B0400000000000000" pitchFamily="34" charset="-128"/>
              </a:rPr>
              <a:t>【</a:t>
            </a:r>
            <a:r>
              <a:rPr lang="ja-JP" altLang="en-US" sz="900" b="1" dirty="0">
                <a:solidFill>
                  <a:srgbClr val="5494A8"/>
                </a:solidFill>
                <a:latin typeface="Yu Gothic" panose="020B0400000000000000" pitchFamily="34" charset="-128"/>
                <a:ea typeface="Yu Gothic" panose="020B0400000000000000" pitchFamily="34" charset="-128"/>
              </a:rPr>
              <a:t>発注明細</a:t>
            </a:r>
            <a:r>
              <a:rPr lang="en-US" altLang="ja-JP" sz="900" b="1" dirty="0">
                <a:solidFill>
                  <a:srgbClr val="5494A8"/>
                </a:solidFill>
                <a:latin typeface="Yu Gothic" panose="020B0400000000000000" pitchFamily="34" charset="-128"/>
                <a:ea typeface="Yu Gothic" panose="020B0400000000000000" pitchFamily="34" charset="-128"/>
              </a:rPr>
              <a:t>】</a:t>
            </a:r>
          </a:p>
        </p:txBody>
      </p:sp>
      <p:sp>
        <p:nvSpPr>
          <p:cNvPr id="13" name="Line 218">
            <a:extLst>
              <a:ext uri="{FF2B5EF4-FFF2-40B4-BE49-F238E27FC236}">
                <a16:creationId xmlns:a16="http://schemas.microsoft.com/office/drawing/2014/main" id="{1D0E53AB-0D48-A81F-F843-E3B52170AB00}"/>
              </a:ext>
            </a:extLst>
          </p:cNvPr>
          <p:cNvSpPr>
            <a:spLocks noChangeShapeType="1"/>
          </p:cNvSpPr>
          <p:nvPr/>
        </p:nvSpPr>
        <p:spPr bwMode="gray">
          <a:xfrm flipV="1">
            <a:off x="2570542" y="1871971"/>
            <a:ext cx="2963346" cy="22238"/>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grpSp>
        <p:nvGrpSpPr>
          <p:cNvPr id="14" name="グループ化 13">
            <a:extLst>
              <a:ext uri="{FF2B5EF4-FFF2-40B4-BE49-F238E27FC236}">
                <a16:creationId xmlns:a16="http://schemas.microsoft.com/office/drawing/2014/main" id="{9F0EF1C6-C08F-CA8B-1815-815E42C10FF2}"/>
              </a:ext>
            </a:extLst>
          </p:cNvPr>
          <p:cNvGrpSpPr/>
          <p:nvPr/>
        </p:nvGrpSpPr>
        <p:grpSpPr>
          <a:xfrm>
            <a:off x="1473407" y="1568895"/>
            <a:ext cx="1158061" cy="1066641"/>
            <a:chOff x="2590768" y="2045714"/>
            <a:chExt cx="1108637" cy="971437"/>
          </a:xfrm>
        </p:grpSpPr>
        <p:sp>
          <p:nvSpPr>
            <p:cNvPr id="15" name="Text Box 154">
              <a:extLst>
                <a:ext uri="{FF2B5EF4-FFF2-40B4-BE49-F238E27FC236}">
                  <a16:creationId xmlns:a16="http://schemas.microsoft.com/office/drawing/2014/main" id="{280D12A1-62FE-59B6-3AF3-63E88341B059}"/>
                </a:ext>
              </a:extLst>
            </p:cNvPr>
            <p:cNvSpPr txBox="1">
              <a:spLocks noChangeArrowheads="1"/>
            </p:cNvSpPr>
            <p:nvPr/>
          </p:nvSpPr>
          <p:spPr bwMode="gray">
            <a:xfrm>
              <a:off x="2718961"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受注</a:t>
              </a:r>
              <a:endParaRPr lang="en-US" altLang="ja-JP" sz="900" b="1" dirty="0">
                <a:solidFill>
                  <a:srgbClr val="5494A8"/>
                </a:solidFill>
                <a:latin typeface="Yu Gothic" panose="020B0400000000000000" pitchFamily="34" charset="-128"/>
                <a:ea typeface="Yu Gothic" panose="020B0400000000000000" pitchFamily="34" charset="-128"/>
              </a:endParaRPr>
            </a:p>
            <a:p>
              <a:pPr algn="ctr" eaLnBrk="1" fontAlgn="base" hangingPunct="1"/>
              <a:endParaRPr lang="ja-JP" altLang="en-US" sz="900" b="1" dirty="0">
                <a:solidFill>
                  <a:srgbClr val="5494A8"/>
                </a:solidFill>
                <a:latin typeface="Yu Gothic" panose="020B0400000000000000" pitchFamily="34" charset="-128"/>
                <a:ea typeface="Yu Gothic" panose="020B0400000000000000" pitchFamily="34" charset="-128"/>
              </a:endParaRPr>
            </a:p>
          </p:txBody>
        </p:sp>
        <p:sp>
          <p:nvSpPr>
            <p:cNvPr id="16" name="Oval 162">
              <a:extLst>
                <a:ext uri="{FF2B5EF4-FFF2-40B4-BE49-F238E27FC236}">
                  <a16:creationId xmlns:a16="http://schemas.microsoft.com/office/drawing/2014/main" id="{78C23FAC-75CD-61EC-6FFA-A631EC460B21}"/>
                </a:ext>
              </a:extLst>
            </p:cNvPr>
            <p:cNvSpPr>
              <a:spLocks noChangeArrowheads="1"/>
            </p:cNvSpPr>
            <p:nvPr/>
          </p:nvSpPr>
          <p:spPr bwMode="gray">
            <a:xfrm>
              <a:off x="2590768" y="2629802"/>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a:solidFill>
                    <a:schemeClr val="bg1"/>
                  </a:solidFill>
                  <a:latin typeface="Yu Gothic" panose="020B0400000000000000" pitchFamily="34" charset="-128"/>
                  <a:ea typeface="Yu Gothic" panose="020B0400000000000000" pitchFamily="34" charset="-128"/>
                </a:rPr>
                <a:t>入力</a:t>
              </a:r>
            </a:p>
          </p:txBody>
        </p:sp>
        <p:pic>
          <p:nvPicPr>
            <p:cNvPr id="17" name="図 16">
              <a:extLst>
                <a:ext uri="{FF2B5EF4-FFF2-40B4-BE49-F238E27FC236}">
                  <a16:creationId xmlns:a16="http://schemas.microsoft.com/office/drawing/2014/main" id="{799CD36D-CDB0-6D80-8C5F-5471920FC044}"/>
                </a:ext>
              </a:extLst>
            </p:cNvPr>
            <p:cNvPicPr>
              <a:picLocks noChangeAspect="1"/>
            </p:cNvPicPr>
            <p:nvPr/>
          </p:nvPicPr>
          <p:blipFill>
            <a:blip r:embed="rId3"/>
            <a:stretch>
              <a:fillRect/>
            </a:stretch>
          </p:blipFill>
          <p:spPr>
            <a:xfrm>
              <a:off x="3157070" y="2315705"/>
              <a:ext cx="301907" cy="369906"/>
            </a:xfrm>
            <a:prstGeom prst="rect">
              <a:avLst/>
            </a:prstGeom>
          </p:spPr>
        </p:pic>
        <p:sp>
          <p:nvSpPr>
            <p:cNvPr id="18" name="Line 218">
              <a:extLst>
                <a:ext uri="{FF2B5EF4-FFF2-40B4-BE49-F238E27FC236}">
                  <a16:creationId xmlns:a16="http://schemas.microsoft.com/office/drawing/2014/main" id="{FCC3E914-7897-F873-8F94-7E7608A89EB7}"/>
                </a:ext>
              </a:extLst>
            </p:cNvPr>
            <p:cNvSpPr>
              <a:spLocks noChangeShapeType="1"/>
            </p:cNvSpPr>
            <p:nvPr/>
          </p:nvSpPr>
          <p:spPr bwMode="gray">
            <a:xfrm>
              <a:off x="3534689" y="2817012"/>
              <a:ext cx="164716" cy="200139"/>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grpSp>
      <p:sp>
        <p:nvSpPr>
          <p:cNvPr id="19" name="Line 218">
            <a:extLst>
              <a:ext uri="{FF2B5EF4-FFF2-40B4-BE49-F238E27FC236}">
                <a16:creationId xmlns:a16="http://schemas.microsoft.com/office/drawing/2014/main" id="{B4F6F03C-B51C-951C-B5FC-59E70F335561}"/>
              </a:ext>
            </a:extLst>
          </p:cNvPr>
          <p:cNvSpPr>
            <a:spLocks noChangeShapeType="1"/>
          </p:cNvSpPr>
          <p:nvPr/>
        </p:nvSpPr>
        <p:spPr bwMode="gray">
          <a:xfrm>
            <a:off x="3545039" y="3075663"/>
            <a:ext cx="239784" cy="0"/>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20" name="Line 218">
            <a:extLst>
              <a:ext uri="{FF2B5EF4-FFF2-40B4-BE49-F238E27FC236}">
                <a16:creationId xmlns:a16="http://schemas.microsoft.com/office/drawing/2014/main" id="{A090228A-F229-94FF-824F-A60A9C8A8759}"/>
              </a:ext>
            </a:extLst>
          </p:cNvPr>
          <p:cNvSpPr>
            <a:spLocks noChangeShapeType="1"/>
          </p:cNvSpPr>
          <p:nvPr/>
        </p:nvSpPr>
        <p:spPr bwMode="gray">
          <a:xfrm flipH="1">
            <a:off x="4661551" y="3088505"/>
            <a:ext cx="231794" cy="0"/>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21" name="Line 218">
            <a:extLst>
              <a:ext uri="{FF2B5EF4-FFF2-40B4-BE49-F238E27FC236}">
                <a16:creationId xmlns:a16="http://schemas.microsoft.com/office/drawing/2014/main" id="{86DD2EB8-0C4D-2284-D020-2BBE25F3D1F2}"/>
              </a:ext>
            </a:extLst>
          </p:cNvPr>
          <p:cNvSpPr>
            <a:spLocks noChangeShapeType="1"/>
          </p:cNvSpPr>
          <p:nvPr/>
        </p:nvSpPr>
        <p:spPr bwMode="gray">
          <a:xfrm flipH="1">
            <a:off x="1935517" y="2405873"/>
            <a:ext cx="7303" cy="2443958"/>
          </a:xfrm>
          <a:prstGeom prst="line">
            <a:avLst/>
          </a:prstGeom>
          <a:noFill/>
          <a:ln w="28575">
            <a:solidFill>
              <a:srgbClr val="00B05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grpSp>
        <p:nvGrpSpPr>
          <p:cNvPr id="22" name="グループ化 21">
            <a:extLst>
              <a:ext uri="{FF2B5EF4-FFF2-40B4-BE49-F238E27FC236}">
                <a16:creationId xmlns:a16="http://schemas.microsoft.com/office/drawing/2014/main" id="{0898AC72-0916-DA29-F11B-064F0587847C}"/>
              </a:ext>
            </a:extLst>
          </p:cNvPr>
          <p:cNvGrpSpPr/>
          <p:nvPr/>
        </p:nvGrpSpPr>
        <p:grpSpPr>
          <a:xfrm rot="5400000" flipH="1">
            <a:off x="1654672" y="3910989"/>
            <a:ext cx="1575024" cy="278410"/>
            <a:chOff x="2544182" y="3939283"/>
            <a:chExt cx="2145594" cy="1641083"/>
          </a:xfrm>
        </p:grpSpPr>
        <p:sp>
          <p:nvSpPr>
            <p:cNvPr id="23" name="Line 218">
              <a:extLst>
                <a:ext uri="{FF2B5EF4-FFF2-40B4-BE49-F238E27FC236}">
                  <a16:creationId xmlns:a16="http://schemas.microsoft.com/office/drawing/2014/main" id="{FC512576-6665-F329-C394-F11512EFDDCA}"/>
                </a:ext>
              </a:extLst>
            </p:cNvPr>
            <p:cNvSpPr>
              <a:spLocks noChangeShapeType="1"/>
            </p:cNvSpPr>
            <p:nvPr/>
          </p:nvSpPr>
          <p:spPr bwMode="gray">
            <a:xfrm flipH="1">
              <a:off x="4689772" y="3939283"/>
              <a:ext cx="4" cy="1641083"/>
            </a:xfrm>
            <a:prstGeom prst="line">
              <a:avLst/>
            </a:prstGeom>
            <a:noFill/>
            <a:ln w="28575">
              <a:solidFill>
                <a:srgbClr val="00B050"/>
              </a:solidFill>
              <a:round/>
              <a:headEnd/>
              <a:tailEnd type="non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24" name="Line 218">
              <a:extLst>
                <a:ext uri="{FF2B5EF4-FFF2-40B4-BE49-F238E27FC236}">
                  <a16:creationId xmlns:a16="http://schemas.microsoft.com/office/drawing/2014/main" id="{5B54C83E-8765-DD12-9486-0E5D3078AAE2}"/>
                </a:ext>
              </a:extLst>
            </p:cNvPr>
            <p:cNvSpPr>
              <a:spLocks noChangeShapeType="1"/>
            </p:cNvSpPr>
            <p:nvPr/>
          </p:nvSpPr>
          <p:spPr bwMode="gray">
            <a:xfrm flipH="1" flipV="1">
              <a:off x="2544182" y="5567682"/>
              <a:ext cx="2145590" cy="0"/>
            </a:xfrm>
            <a:prstGeom prst="line">
              <a:avLst/>
            </a:prstGeom>
            <a:noFill/>
            <a:ln w="28575">
              <a:solidFill>
                <a:srgbClr val="00B05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grpSp>
      <p:grpSp>
        <p:nvGrpSpPr>
          <p:cNvPr id="25" name="グループ化 24">
            <a:extLst>
              <a:ext uri="{FF2B5EF4-FFF2-40B4-BE49-F238E27FC236}">
                <a16:creationId xmlns:a16="http://schemas.microsoft.com/office/drawing/2014/main" id="{233A336F-18E3-E8ED-C960-5ADB90A0AB80}"/>
              </a:ext>
            </a:extLst>
          </p:cNvPr>
          <p:cNvGrpSpPr/>
          <p:nvPr/>
        </p:nvGrpSpPr>
        <p:grpSpPr>
          <a:xfrm flipV="1">
            <a:off x="2529343" y="2206335"/>
            <a:ext cx="1714431" cy="428541"/>
            <a:chOff x="2544182" y="3939283"/>
            <a:chExt cx="2145594" cy="1641083"/>
          </a:xfrm>
        </p:grpSpPr>
        <p:sp>
          <p:nvSpPr>
            <p:cNvPr id="26" name="Line 218">
              <a:extLst>
                <a:ext uri="{FF2B5EF4-FFF2-40B4-BE49-F238E27FC236}">
                  <a16:creationId xmlns:a16="http://schemas.microsoft.com/office/drawing/2014/main" id="{EF32FF17-4E5D-F36D-BFF1-B73E3F56EB9E}"/>
                </a:ext>
              </a:extLst>
            </p:cNvPr>
            <p:cNvSpPr>
              <a:spLocks noChangeShapeType="1"/>
            </p:cNvSpPr>
            <p:nvPr/>
          </p:nvSpPr>
          <p:spPr bwMode="gray">
            <a:xfrm flipH="1">
              <a:off x="4689772" y="3939283"/>
              <a:ext cx="4" cy="1641083"/>
            </a:xfrm>
            <a:prstGeom prst="line">
              <a:avLst/>
            </a:prstGeom>
            <a:noFill/>
            <a:ln w="28575">
              <a:solidFill>
                <a:srgbClr val="72B1C0"/>
              </a:solidFill>
              <a:round/>
              <a:headEnd/>
              <a:tailEnd type="non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27" name="Line 218">
              <a:extLst>
                <a:ext uri="{FF2B5EF4-FFF2-40B4-BE49-F238E27FC236}">
                  <a16:creationId xmlns:a16="http://schemas.microsoft.com/office/drawing/2014/main" id="{897B7890-D07C-8E2A-0FAD-8D9062F63A4E}"/>
                </a:ext>
              </a:extLst>
            </p:cNvPr>
            <p:cNvSpPr>
              <a:spLocks noChangeShapeType="1"/>
            </p:cNvSpPr>
            <p:nvPr/>
          </p:nvSpPr>
          <p:spPr bwMode="gray">
            <a:xfrm flipH="1" flipV="1">
              <a:off x="2544182" y="5567682"/>
              <a:ext cx="2145590" cy="0"/>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grpSp>
      <p:grpSp>
        <p:nvGrpSpPr>
          <p:cNvPr id="28" name="グループ化 27">
            <a:extLst>
              <a:ext uri="{FF2B5EF4-FFF2-40B4-BE49-F238E27FC236}">
                <a16:creationId xmlns:a16="http://schemas.microsoft.com/office/drawing/2014/main" id="{E9293672-E52F-F31A-C313-2AE568F54635}"/>
              </a:ext>
            </a:extLst>
          </p:cNvPr>
          <p:cNvGrpSpPr/>
          <p:nvPr/>
        </p:nvGrpSpPr>
        <p:grpSpPr>
          <a:xfrm>
            <a:off x="4837822" y="2708976"/>
            <a:ext cx="924533" cy="982566"/>
            <a:chOff x="6557446" y="2045714"/>
            <a:chExt cx="885076" cy="894866"/>
          </a:xfrm>
        </p:grpSpPr>
        <p:sp>
          <p:nvSpPr>
            <p:cNvPr id="29" name="Text Box 154">
              <a:extLst>
                <a:ext uri="{FF2B5EF4-FFF2-40B4-BE49-F238E27FC236}">
                  <a16:creationId xmlns:a16="http://schemas.microsoft.com/office/drawing/2014/main" id="{F802C03C-A3D1-54BA-C18C-7DC1017A20FD}"/>
                </a:ext>
              </a:extLst>
            </p:cNvPr>
            <p:cNvSpPr txBox="1">
              <a:spLocks noChangeArrowheads="1"/>
            </p:cNvSpPr>
            <p:nvPr/>
          </p:nvSpPr>
          <p:spPr bwMode="gray">
            <a:xfrm>
              <a:off x="6647634"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経費</a:t>
              </a:r>
            </a:p>
          </p:txBody>
        </p:sp>
        <p:pic>
          <p:nvPicPr>
            <p:cNvPr id="30" name="図 29">
              <a:extLst>
                <a:ext uri="{FF2B5EF4-FFF2-40B4-BE49-F238E27FC236}">
                  <a16:creationId xmlns:a16="http://schemas.microsoft.com/office/drawing/2014/main" id="{015E892A-9CF6-E868-1787-5AC346AC5B09}"/>
                </a:ext>
              </a:extLst>
            </p:cNvPr>
            <p:cNvPicPr>
              <a:picLocks noChangeAspect="1"/>
            </p:cNvPicPr>
            <p:nvPr/>
          </p:nvPicPr>
          <p:blipFill>
            <a:blip r:embed="rId3"/>
            <a:stretch>
              <a:fillRect/>
            </a:stretch>
          </p:blipFill>
          <p:spPr>
            <a:xfrm>
              <a:off x="7085743" y="2315705"/>
              <a:ext cx="301907" cy="369906"/>
            </a:xfrm>
            <a:prstGeom prst="rect">
              <a:avLst/>
            </a:prstGeom>
          </p:spPr>
        </p:pic>
        <p:sp>
          <p:nvSpPr>
            <p:cNvPr id="31" name="Oval 162">
              <a:extLst>
                <a:ext uri="{FF2B5EF4-FFF2-40B4-BE49-F238E27FC236}">
                  <a16:creationId xmlns:a16="http://schemas.microsoft.com/office/drawing/2014/main" id="{2AB7BF25-F4CC-3547-1D5B-CA0D78DC4A82}"/>
                </a:ext>
              </a:extLst>
            </p:cNvPr>
            <p:cNvSpPr>
              <a:spLocks noChangeArrowheads="1"/>
            </p:cNvSpPr>
            <p:nvPr/>
          </p:nvSpPr>
          <p:spPr bwMode="gray">
            <a:xfrm>
              <a:off x="6557446" y="2611306"/>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dirty="0">
                  <a:solidFill>
                    <a:schemeClr val="bg1"/>
                  </a:solidFill>
                  <a:latin typeface="Yu Gothic" panose="020B0400000000000000" pitchFamily="34" charset="-128"/>
                  <a:ea typeface="Yu Gothic" panose="020B0400000000000000" pitchFamily="34" charset="-128"/>
                </a:rPr>
                <a:t>入力</a:t>
              </a:r>
            </a:p>
          </p:txBody>
        </p:sp>
      </p:grpSp>
      <p:grpSp>
        <p:nvGrpSpPr>
          <p:cNvPr id="32" name="グループ化 31">
            <a:extLst>
              <a:ext uri="{FF2B5EF4-FFF2-40B4-BE49-F238E27FC236}">
                <a16:creationId xmlns:a16="http://schemas.microsoft.com/office/drawing/2014/main" id="{0D4A9593-D7DB-8541-DCF6-001DE6ED4A7A}"/>
              </a:ext>
            </a:extLst>
          </p:cNvPr>
          <p:cNvGrpSpPr/>
          <p:nvPr/>
        </p:nvGrpSpPr>
        <p:grpSpPr>
          <a:xfrm>
            <a:off x="3700733" y="2705146"/>
            <a:ext cx="924533" cy="982566"/>
            <a:chOff x="6557446" y="2045714"/>
            <a:chExt cx="885076" cy="894866"/>
          </a:xfrm>
        </p:grpSpPr>
        <p:sp>
          <p:nvSpPr>
            <p:cNvPr id="33" name="Text Box 154">
              <a:extLst>
                <a:ext uri="{FF2B5EF4-FFF2-40B4-BE49-F238E27FC236}">
                  <a16:creationId xmlns:a16="http://schemas.microsoft.com/office/drawing/2014/main" id="{92C66A88-F451-A3D9-FB81-DCAF9B0354A6}"/>
                </a:ext>
              </a:extLst>
            </p:cNvPr>
            <p:cNvSpPr txBox="1">
              <a:spLocks noChangeArrowheads="1"/>
            </p:cNvSpPr>
            <p:nvPr/>
          </p:nvSpPr>
          <p:spPr bwMode="gray">
            <a:xfrm>
              <a:off x="6647634"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実績</a:t>
              </a:r>
            </a:p>
          </p:txBody>
        </p:sp>
        <p:pic>
          <p:nvPicPr>
            <p:cNvPr id="34" name="図 33">
              <a:extLst>
                <a:ext uri="{FF2B5EF4-FFF2-40B4-BE49-F238E27FC236}">
                  <a16:creationId xmlns:a16="http://schemas.microsoft.com/office/drawing/2014/main" id="{BD722214-5E1F-9D71-5A1D-A2238ED376AD}"/>
                </a:ext>
              </a:extLst>
            </p:cNvPr>
            <p:cNvPicPr>
              <a:picLocks noChangeAspect="1"/>
            </p:cNvPicPr>
            <p:nvPr/>
          </p:nvPicPr>
          <p:blipFill>
            <a:blip r:embed="rId3"/>
            <a:stretch>
              <a:fillRect/>
            </a:stretch>
          </p:blipFill>
          <p:spPr>
            <a:xfrm>
              <a:off x="7085743" y="2315705"/>
              <a:ext cx="301907" cy="369906"/>
            </a:xfrm>
            <a:prstGeom prst="rect">
              <a:avLst/>
            </a:prstGeom>
          </p:spPr>
        </p:pic>
        <p:sp>
          <p:nvSpPr>
            <p:cNvPr id="35" name="Oval 162">
              <a:extLst>
                <a:ext uri="{FF2B5EF4-FFF2-40B4-BE49-F238E27FC236}">
                  <a16:creationId xmlns:a16="http://schemas.microsoft.com/office/drawing/2014/main" id="{5EDCE5D7-5671-4F20-E670-36651434B5FC}"/>
                </a:ext>
              </a:extLst>
            </p:cNvPr>
            <p:cNvSpPr>
              <a:spLocks noChangeArrowheads="1"/>
            </p:cNvSpPr>
            <p:nvPr/>
          </p:nvSpPr>
          <p:spPr bwMode="gray">
            <a:xfrm>
              <a:off x="6557446" y="2611306"/>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a:solidFill>
                    <a:schemeClr val="bg1"/>
                  </a:solidFill>
                  <a:latin typeface="Yu Gothic" panose="020B0400000000000000" pitchFamily="34" charset="-128"/>
                  <a:ea typeface="Yu Gothic" panose="020B0400000000000000" pitchFamily="34" charset="-128"/>
                </a:rPr>
                <a:t>加工</a:t>
              </a:r>
            </a:p>
          </p:txBody>
        </p:sp>
      </p:grpSp>
      <p:grpSp>
        <p:nvGrpSpPr>
          <p:cNvPr id="36" name="グループ化 35">
            <a:extLst>
              <a:ext uri="{FF2B5EF4-FFF2-40B4-BE49-F238E27FC236}">
                <a16:creationId xmlns:a16="http://schemas.microsoft.com/office/drawing/2014/main" id="{4E8E1745-C987-E541-1441-55F06A9D5CC9}"/>
              </a:ext>
            </a:extLst>
          </p:cNvPr>
          <p:cNvGrpSpPr/>
          <p:nvPr/>
        </p:nvGrpSpPr>
        <p:grpSpPr>
          <a:xfrm>
            <a:off x="2555282" y="2708976"/>
            <a:ext cx="924533" cy="982566"/>
            <a:chOff x="6557446" y="2045714"/>
            <a:chExt cx="885076" cy="894866"/>
          </a:xfrm>
        </p:grpSpPr>
        <p:sp>
          <p:nvSpPr>
            <p:cNvPr id="37" name="Text Box 154">
              <a:extLst>
                <a:ext uri="{FF2B5EF4-FFF2-40B4-BE49-F238E27FC236}">
                  <a16:creationId xmlns:a16="http://schemas.microsoft.com/office/drawing/2014/main" id="{564A41D6-F04F-749E-F345-1B455D017E70}"/>
                </a:ext>
              </a:extLst>
            </p:cNvPr>
            <p:cNvSpPr txBox="1">
              <a:spLocks noChangeArrowheads="1"/>
            </p:cNvSpPr>
            <p:nvPr/>
          </p:nvSpPr>
          <p:spPr bwMode="gray">
            <a:xfrm>
              <a:off x="6647634"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配車</a:t>
              </a:r>
            </a:p>
          </p:txBody>
        </p:sp>
        <p:pic>
          <p:nvPicPr>
            <p:cNvPr id="38" name="図 37">
              <a:extLst>
                <a:ext uri="{FF2B5EF4-FFF2-40B4-BE49-F238E27FC236}">
                  <a16:creationId xmlns:a16="http://schemas.microsoft.com/office/drawing/2014/main" id="{FB3E5D5C-D11A-497B-3B4A-C2D231244488}"/>
                </a:ext>
              </a:extLst>
            </p:cNvPr>
            <p:cNvPicPr>
              <a:picLocks noChangeAspect="1"/>
            </p:cNvPicPr>
            <p:nvPr/>
          </p:nvPicPr>
          <p:blipFill>
            <a:blip r:embed="rId3"/>
            <a:stretch>
              <a:fillRect/>
            </a:stretch>
          </p:blipFill>
          <p:spPr>
            <a:xfrm>
              <a:off x="7085743" y="2315705"/>
              <a:ext cx="301907" cy="369906"/>
            </a:xfrm>
            <a:prstGeom prst="rect">
              <a:avLst/>
            </a:prstGeom>
          </p:spPr>
        </p:pic>
        <p:sp>
          <p:nvSpPr>
            <p:cNvPr id="39" name="Oval 162">
              <a:extLst>
                <a:ext uri="{FF2B5EF4-FFF2-40B4-BE49-F238E27FC236}">
                  <a16:creationId xmlns:a16="http://schemas.microsoft.com/office/drawing/2014/main" id="{0270AC1B-A69E-9B5C-EB67-BA8C52A253CA}"/>
                </a:ext>
              </a:extLst>
            </p:cNvPr>
            <p:cNvSpPr>
              <a:spLocks noChangeArrowheads="1"/>
            </p:cNvSpPr>
            <p:nvPr/>
          </p:nvSpPr>
          <p:spPr bwMode="gray">
            <a:xfrm>
              <a:off x="6557446" y="2611306"/>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a:solidFill>
                    <a:schemeClr val="bg1"/>
                  </a:solidFill>
                  <a:latin typeface="Yu Gothic" panose="020B0400000000000000" pitchFamily="34" charset="-128"/>
                  <a:ea typeface="Yu Gothic" panose="020B0400000000000000" pitchFamily="34" charset="-128"/>
                </a:rPr>
                <a:t>加工</a:t>
              </a:r>
            </a:p>
          </p:txBody>
        </p:sp>
      </p:grpSp>
      <p:grpSp>
        <p:nvGrpSpPr>
          <p:cNvPr id="40" name="グループ化 39">
            <a:extLst>
              <a:ext uri="{FF2B5EF4-FFF2-40B4-BE49-F238E27FC236}">
                <a16:creationId xmlns:a16="http://schemas.microsoft.com/office/drawing/2014/main" id="{C04BF040-00E2-1C11-EDB9-B0428F4FF713}"/>
              </a:ext>
            </a:extLst>
          </p:cNvPr>
          <p:cNvGrpSpPr/>
          <p:nvPr/>
        </p:nvGrpSpPr>
        <p:grpSpPr>
          <a:xfrm>
            <a:off x="5533888" y="1531381"/>
            <a:ext cx="924533" cy="982566"/>
            <a:chOff x="6557446" y="2045714"/>
            <a:chExt cx="885076" cy="894866"/>
          </a:xfrm>
        </p:grpSpPr>
        <p:sp>
          <p:nvSpPr>
            <p:cNvPr id="41" name="Text Box 154">
              <a:extLst>
                <a:ext uri="{FF2B5EF4-FFF2-40B4-BE49-F238E27FC236}">
                  <a16:creationId xmlns:a16="http://schemas.microsoft.com/office/drawing/2014/main" id="{10B5D49F-8323-47BA-8B52-927621F9DB81}"/>
                </a:ext>
              </a:extLst>
            </p:cNvPr>
            <p:cNvSpPr txBox="1">
              <a:spLocks noChangeArrowheads="1"/>
            </p:cNvSpPr>
            <p:nvPr/>
          </p:nvSpPr>
          <p:spPr bwMode="gray">
            <a:xfrm>
              <a:off x="6647634"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請求</a:t>
              </a:r>
            </a:p>
          </p:txBody>
        </p:sp>
        <p:pic>
          <p:nvPicPr>
            <p:cNvPr id="42" name="図 41">
              <a:extLst>
                <a:ext uri="{FF2B5EF4-FFF2-40B4-BE49-F238E27FC236}">
                  <a16:creationId xmlns:a16="http://schemas.microsoft.com/office/drawing/2014/main" id="{624EAE46-109F-634F-8E75-6DF04B26D25C}"/>
                </a:ext>
              </a:extLst>
            </p:cNvPr>
            <p:cNvPicPr>
              <a:picLocks noChangeAspect="1"/>
            </p:cNvPicPr>
            <p:nvPr/>
          </p:nvPicPr>
          <p:blipFill>
            <a:blip r:embed="rId3"/>
            <a:stretch>
              <a:fillRect/>
            </a:stretch>
          </p:blipFill>
          <p:spPr>
            <a:xfrm>
              <a:off x="7085743" y="2315705"/>
              <a:ext cx="301907" cy="369906"/>
            </a:xfrm>
            <a:prstGeom prst="rect">
              <a:avLst/>
            </a:prstGeom>
          </p:spPr>
        </p:pic>
        <p:sp>
          <p:nvSpPr>
            <p:cNvPr id="43" name="Oval 162">
              <a:extLst>
                <a:ext uri="{FF2B5EF4-FFF2-40B4-BE49-F238E27FC236}">
                  <a16:creationId xmlns:a16="http://schemas.microsoft.com/office/drawing/2014/main" id="{015DF1A7-168A-BE72-EC00-3B778FA4D844}"/>
                </a:ext>
              </a:extLst>
            </p:cNvPr>
            <p:cNvSpPr>
              <a:spLocks noChangeArrowheads="1"/>
            </p:cNvSpPr>
            <p:nvPr/>
          </p:nvSpPr>
          <p:spPr bwMode="gray">
            <a:xfrm>
              <a:off x="6557446" y="2611306"/>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a:solidFill>
                    <a:schemeClr val="bg1"/>
                  </a:solidFill>
                  <a:latin typeface="Yu Gothic" panose="020B0400000000000000" pitchFamily="34" charset="-128"/>
                  <a:ea typeface="Yu Gothic" panose="020B0400000000000000" pitchFamily="34" charset="-128"/>
                </a:rPr>
                <a:t>加工</a:t>
              </a:r>
            </a:p>
          </p:txBody>
        </p:sp>
      </p:grpSp>
      <p:grpSp>
        <p:nvGrpSpPr>
          <p:cNvPr id="44" name="グループ化 43">
            <a:extLst>
              <a:ext uri="{FF2B5EF4-FFF2-40B4-BE49-F238E27FC236}">
                <a16:creationId xmlns:a16="http://schemas.microsoft.com/office/drawing/2014/main" id="{8585F30C-F468-DB00-6B87-E84E0DA9ACB4}"/>
              </a:ext>
            </a:extLst>
          </p:cNvPr>
          <p:cNvGrpSpPr/>
          <p:nvPr/>
        </p:nvGrpSpPr>
        <p:grpSpPr>
          <a:xfrm>
            <a:off x="7787522" y="1604079"/>
            <a:ext cx="924533" cy="982566"/>
            <a:chOff x="6557446" y="2045714"/>
            <a:chExt cx="885076" cy="894866"/>
          </a:xfrm>
        </p:grpSpPr>
        <p:sp>
          <p:nvSpPr>
            <p:cNvPr id="45" name="Text Box 154">
              <a:extLst>
                <a:ext uri="{FF2B5EF4-FFF2-40B4-BE49-F238E27FC236}">
                  <a16:creationId xmlns:a16="http://schemas.microsoft.com/office/drawing/2014/main" id="{E3783293-445C-7FDB-135D-B6CF81BDB628}"/>
                </a:ext>
              </a:extLst>
            </p:cNvPr>
            <p:cNvSpPr txBox="1">
              <a:spLocks noChangeArrowheads="1"/>
            </p:cNvSpPr>
            <p:nvPr/>
          </p:nvSpPr>
          <p:spPr bwMode="gray">
            <a:xfrm>
              <a:off x="6647634"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入金</a:t>
              </a:r>
            </a:p>
          </p:txBody>
        </p:sp>
        <p:pic>
          <p:nvPicPr>
            <p:cNvPr id="46" name="図 45">
              <a:extLst>
                <a:ext uri="{FF2B5EF4-FFF2-40B4-BE49-F238E27FC236}">
                  <a16:creationId xmlns:a16="http://schemas.microsoft.com/office/drawing/2014/main" id="{4A490E3B-15BE-2A00-DD5A-B92DCB69CD46}"/>
                </a:ext>
              </a:extLst>
            </p:cNvPr>
            <p:cNvPicPr>
              <a:picLocks noChangeAspect="1"/>
            </p:cNvPicPr>
            <p:nvPr/>
          </p:nvPicPr>
          <p:blipFill>
            <a:blip r:embed="rId3"/>
            <a:stretch>
              <a:fillRect/>
            </a:stretch>
          </p:blipFill>
          <p:spPr>
            <a:xfrm>
              <a:off x="7085743" y="2315705"/>
              <a:ext cx="301907" cy="369906"/>
            </a:xfrm>
            <a:prstGeom prst="rect">
              <a:avLst/>
            </a:prstGeom>
          </p:spPr>
        </p:pic>
        <p:sp>
          <p:nvSpPr>
            <p:cNvPr id="47" name="Oval 162">
              <a:extLst>
                <a:ext uri="{FF2B5EF4-FFF2-40B4-BE49-F238E27FC236}">
                  <a16:creationId xmlns:a16="http://schemas.microsoft.com/office/drawing/2014/main" id="{4045743A-B96E-F5C5-7CC4-432D98046E76}"/>
                </a:ext>
              </a:extLst>
            </p:cNvPr>
            <p:cNvSpPr>
              <a:spLocks noChangeArrowheads="1"/>
            </p:cNvSpPr>
            <p:nvPr/>
          </p:nvSpPr>
          <p:spPr bwMode="gray">
            <a:xfrm>
              <a:off x="6557446" y="2611306"/>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a:solidFill>
                    <a:schemeClr val="bg1"/>
                  </a:solidFill>
                  <a:latin typeface="Yu Gothic" panose="020B0400000000000000" pitchFamily="34" charset="-128"/>
                  <a:ea typeface="Yu Gothic" panose="020B0400000000000000" pitchFamily="34" charset="-128"/>
                </a:rPr>
                <a:t>加工</a:t>
              </a:r>
            </a:p>
          </p:txBody>
        </p:sp>
      </p:grpSp>
      <p:grpSp>
        <p:nvGrpSpPr>
          <p:cNvPr id="48" name="グループ化 47">
            <a:extLst>
              <a:ext uri="{FF2B5EF4-FFF2-40B4-BE49-F238E27FC236}">
                <a16:creationId xmlns:a16="http://schemas.microsoft.com/office/drawing/2014/main" id="{CEB7764B-D1F9-BE7B-ECA9-C570856296AC}"/>
              </a:ext>
            </a:extLst>
          </p:cNvPr>
          <p:cNvGrpSpPr/>
          <p:nvPr/>
        </p:nvGrpSpPr>
        <p:grpSpPr>
          <a:xfrm>
            <a:off x="6686558" y="2271504"/>
            <a:ext cx="924533" cy="982566"/>
            <a:chOff x="6557446" y="2045714"/>
            <a:chExt cx="885076" cy="894866"/>
          </a:xfrm>
        </p:grpSpPr>
        <p:sp>
          <p:nvSpPr>
            <p:cNvPr id="49" name="Text Box 154">
              <a:extLst>
                <a:ext uri="{FF2B5EF4-FFF2-40B4-BE49-F238E27FC236}">
                  <a16:creationId xmlns:a16="http://schemas.microsoft.com/office/drawing/2014/main" id="{2C7585FA-6816-EFE0-0CD0-F3F4143E7826}"/>
                </a:ext>
              </a:extLst>
            </p:cNvPr>
            <p:cNvSpPr txBox="1">
              <a:spLocks noChangeArrowheads="1"/>
            </p:cNvSpPr>
            <p:nvPr/>
          </p:nvSpPr>
          <p:spPr bwMode="gray">
            <a:xfrm>
              <a:off x="6647634"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請求消込</a:t>
              </a:r>
            </a:p>
          </p:txBody>
        </p:sp>
        <p:pic>
          <p:nvPicPr>
            <p:cNvPr id="50" name="図 49">
              <a:extLst>
                <a:ext uri="{FF2B5EF4-FFF2-40B4-BE49-F238E27FC236}">
                  <a16:creationId xmlns:a16="http://schemas.microsoft.com/office/drawing/2014/main" id="{EB40803E-E279-0E44-772A-F21C0E379A72}"/>
                </a:ext>
              </a:extLst>
            </p:cNvPr>
            <p:cNvPicPr>
              <a:picLocks noChangeAspect="1"/>
            </p:cNvPicPr>
            <p:nvPr/>
          </p:nvPicPr>
          <p:blipFill>
            <a:blip r:embed="rId3"/>
            <a:stretch>
              <a:fillRect/>
            </a:stretch>
          </p:blipFill>
          <p:spPr>
            <a:xfrm>
              <a:off x="7085743" y="2315705"/>
              <a:ext cx="301907" cy="369906"/>
            </a:xfrm>
            <a:prstGeom prst="rect">
              <a:avLst/>
            </a:prstGeom>
          </p:spPr>
        </p:pic>
        <p:sp>
          <p:nvSpPr>
            <p:cNvPr id="51" name="Oval 162">
              <a:extLst>
                <a:ext uri="{FF2B5EF4-FFF2-40B4-BE49-F238E27FC236}">
                  <a16:creationId xmlns:a16="http://schemas.microsoft.com/office/drawing/2014/main" id="{DFA3DF4E-A7E7-47D9-DBE4-D4B2BBE4CA3E}"/>
                </a:ext>
              </a:extLst>
            </p:cNvPr>
            <p:cNvSpPr>
              <a:spLocks noChangeArrowheads="1"/>
            </p:cNvSpPr>
            <p:nvPr/>
          </p:nvSpPr>
          <p:spPr bwMode="gray">
            <a:xfrm>
              <a:off x="6557446" y="2611306"/>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a:solidFill>
                    <a:schemeClr val="bg1"/>
                  </a:solidFill>
                  <a:latin typeface="Yu Gothic" panose="020B0400000000000000" pitchFamily="34" charset="-128"/>
                  <a:ea typeface="Yu Gothic" panose="020B0400000000000000" pitchFamily="34" charset="-128"/>
                </a:rPr>
                <a:t>加工</a:t>
              </a:r>
            </a:p>
          </p:txBody>
        </p:sp>
      </p:grpSp>
      <p:grpSp>
        <p:nvGrpSpPr>
          <p:cNvPr id="57" name="グループ化 56">
            <a:extLst>
              <a:ext uri="{FF2B5EF4-FFF2-40B4-BE49-F238E27FC236}">
                <a16:creationId xmlns:a16="http://schemas.microsoft.com/office/drawing/2014/main" id="{C26A40EB-9965-F6B7-D9B3-B05461C3BCC4}"/>
              </a:ext>
            </a:extLst>
          </p:cNvPr>
          <p:cNvGrpSpPr/>
          <p:nvPr/>
        </p:nvGrpSpPr>
        <p:grpSpPr>
          <a:xfrm>
            <a:off x="3723336" y="3836729"/>
            <a:ext cx="924533" cy="982566"/>
            <a:chOff x="6632689" y="4291236"/>
            <a:chExt cx="885076" cy="894866"/>
          </a:xfrm>
        </p:grpSpPr>
        <p:pic>
          <p:nvPicPr>
            <p:cNvPr id="58" name="図 57">
              <a:extLst>
                <a:ext uri="{FF2B5EF4-FFF2-40B4-BE49-F238E27FC236}">
                  <a16:creationId xmlns:a16="http://schemas.microsoft.com/office/drawing/2014/main" id="{B5D36A22-386A-6097-D166-D077B171B0D7}"/>
                </a:ext>
              </a:extLst>
            </p:cNvPr>
            <p:cNvPicPr>
              <a:picLocks noChangeAspect="1"/>
            </p:cNvPicPr>
            <p:nvPr/>
          </p:nvPicPr>
          <p:blipFill>
            <a:blip r:embed="rId4"/>
            <a:stretch>
              <a:fillRect/>
            </a:stretch>
          </p:blipFill>
          <p:spPr>
            <a:xfrm>
              <a:off x="7024784" y="4686538"/>
              <a:ext cx="454786" cy="276155"/>
            </a:xfrm>
            <a:prstGeom prst="rect">
              <a:avLst/>
            </a:prstGeom>
          </p:spPr>
        </p:pic>
        <p:grpSp>
          <p:nvGrpSpPr>
            <p:cNvPr id="59" name="グループ化 58">
              <a:extLst>
                <a:ext uri="{FF2B5EF4-FFF2-40B4-BE49-F238E27FC236}">
                  <a16:creationId xmlns:a16="http://schemas.microsoft.com/office/drawing/2014/main" id="{17422FD2-BD81-D374-6E69-58D350787C27}"/>
                </a:ext>
              </a:extLst>
            </p:cNvPr>
            <p:cNvGrpSpPr/>
            <p:nvPr/>
          </p:nvGrpSpPr>
          <p:grpSpPr>
            <a:xfrm>
              <a:off x="6632689" y="4291236"/>
              <a:ext cx="885076" cy="894866"/>
              <a:chOff x="6557446" y="2045714"/>
              <a:chExt cx="885076" cy="894866"/>
            </a:xfrm>
          </p:grpSpPr>
          <p:sp>
            <p:nvSpPr>
              <p:cNvPr id="60" name="Text Box 154">
                <a:extLst>
                  <a:ext uri="{FF2B5EF4-FFF2-40B4-BE49-F238E27FC236}">
                    <a16:creationId xmlns:a16="http://schemas.microsoft.com/office/drawing/2014/main" id="{0FDFF92B-6C16-A44A-30BA-7017DFCC4215}"/>
                  </a:ext>
                </a:extLst>
              </p:cNvPr>
              <p:cNvSpPr txBox="1">
                <a:spLocks noChangeArrowheads="1"/>
              </p:cNvSpPr>
              <p:nvPr/>
            </p:nvSpPr>
            <p:spPr bwMode="gray">
              <a:xfrm>
                <a:off x="6647634" y="2045714"/>
                <a:ext cx="794888" cy="698284"/>
              </a:xfrm>
              <a:prstGeom prst="rect">
                <a:avLst/>
              </a:prstGeom>
              <a:noFill/>
              <a:ln w="25400">
                <a:solidFill>
                  <a:srgbClr val="FF660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FF6600"/>
                    </a:solidFill>
                    <a:latin typeface="Yu Gothic" panose="020B0400000000000000" pitchFamily="34" charset="-128"/>
                    <a:ea typeface="Yu Gothic" panose="020B0400000000000000" pitchFamily="34" charset="-128"/>
                  </a:rPr>
                  <a:t>運行管理</a:t>
                </a:r>
                <a:endParaRPr lang="en-US" altLang="ja-JP" sz="900" b="1" dirty="0">
                  <a:solidFill>
                    <a:srgbClr val="FF6600"/>
                  </a:solidFill>
                  <a:latin typeface="Yu Gothic" panose="020B0400000000000000" pitchFamily="34" charset="-128"/>
                  <a:ea typeface="Yu Gothic" panose="020B0400000000000000" pitchFamily="34" charset="-128"/>
                </a:endParaRPr>
              </a:p>
              <a:p>
                <a:pPr algn="ctr" eaLnBrk="1" fontAlgn="base" hangingPunct="1"/>
                <a:r>
                  <a:rPr lang="ja-JP" altLang="en-US" sz="900" b="1" dirty="0">
                    <a:solidFill>
                      <a:srgbClr val="FF6600"/>
                    </a:solidFill>
                    <a:latin typeface="Yu Gothic" panose="020B0400000000000000" pitchFamily="34" charset="-128"/>
                    <a:ea typeface="Yu Gothic" panose="020B0400000000000000" pitchFamily="34" charset="-128"/>
                  </a:rPr>
                  <a:t>システム</a:t>
                </a:r>
              </a:p>
            </p:txBody>
          </p:sp>
          <p:sp>
            <p:nvSpPr>
              <p:cNvPr id="61" name="Oval 162">
                <a:extLst>
                  <a:ext uri="{FF2B5EF4-FFF2-40B4-BE49-F238E27FC236}">
                    <a16:creationId xmlns:a16="http://schemas.microsoft.com/office/drawing/2014/main" id="{07FC0FB1-7F1F-C698-C11C-B29D87B8425E}"/>
                  </a:ext>
                </a:extLst>
              </p:cNvPr>
              <p:cNvSpPr>
                <a:spLocks noChangeArrowheads="1"/>
              </p:cNvSpPr>
              <p:nvPr/>
            </p:nvSpPr>
            <p:spPr bwMode="gray">
              <a:xfrm>
                <a:off x="6557446" y="2611306"/>
                <a:ext cx="301906" cy="329274"/>
              </a:xfrm>
              <a:prstGeom prst="ellipse">
                <a:avLst/>
              </a:prstGeom>
              <a:solidFill>
                <a:srgbClr val="FF660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dirty="0">
                    <a:solidFill>
                      <a:schemeClr val="bg1"/>
                    </a:solidFill>
                    <a:latin typeface="Yu Gothic" panose="020B0400000000000000" pitchFamily="34" charset="-128"/>
                    <a:ea typeface="Yu Gothic" panose="020B0400000000000000" pitchFamily="34" charset="-128"/>
                  </a:rPr>
                  <a:t>加工</a:t>
                </a:r>
              </a:p>
            </p:txBody>
          </p:sp>
        </p:grpSp>
      </p:grpSp>
      <p:grpSp>
        <p:nvGrpSpPr>
          <p:cNvPr id="67" name="グループ化 66">
            <a:extLst>
              <a:ext uri="{FF2B5EF4-FFF2-40B4-BE49-F238E27FC236}">
                <a16:creationId xmlns:a16="http://schemas.microsoft.com/office/drawing/2014/main" id="{57FBCDE1-A05B-C2F4-13E9-1491F4CEB338}"/>
              </a:ext>
            </a:extLst>
          </p:cNvPr>
          <p:cNvGrpSpPr/>
          <p:nvPr/>
        </p:nvGrpSpPr>
        <p:grpSpPr>
          <a:xfrm>
            <a:off x="1607314" y="4940545"/>
            <a:ext cx="830324" cy="766718"/>
            <a:chOff x="2718961" y="2045714"/>
            <a:chExt cx="794888" cy="698284"/>
          </a:xfrm>
          <a:noFill/>
        </p:grpSpPr>
        <p:sp>
          <p:nvSpPr>
            <p:cNvPr id="68" name="Text Box 154">
              <a:extLst>
                <a:ext uri="{FF2B5EF4-FFF2-40B4-BE49-F238E27FC236}">
                  <a16:creationId xmlns:a16="http://schemas.microsoft.com/office/drawing/2014/main" id="{2FF2700E-462D-B173-B980-B84FB7ED1977}"/>
                </a:ext>
              </a:extLst>
            </p:cNvPr>
            <p:cNvSpPr txBox="1">
              <a:spLocks noChangeArrowheads="1"/>
            </p:cNvSpPr>
            <p:nvPr/>
          </p:nvSpPr>
          <p:spPr bwMode="gray">
            <a:xfrm>
              <a:off x="2718961" y="2045714"/>
              <a:ext cx="794888" cy="698284"/>
            </a:xfrm>
            <a:prstGeom prst="rect">
              <a:avLst/>
            </a:prstGeom>
            <a:noFill/>
            <a:ln w="25400">
              <a:solidFill>
                <a:srgbClr val="1BA12B"/>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1BA12B"/>
                  </a:solidFill>
                  <a:latin typeface="Yu Gothic" panose="020B0400000000000000" pitchFamily="34" charset="-128"/>
                  <a:ea typeface="Yu Gothic" panose="020B0400000000000000" pitchFamily="34" charset="-128"/>
                </a:rPr>
                <a:t>発注</a:t>
              </a:r>
              <a:endParaRPr lang="en-US" altLang="ja-JP" sz="900" b="1" dirty="0">
                <a:solidFill>
                  <a:srgbClr val="1BA12B"/>
                </a:solidFill>
                <a:latin typeface="Yu Gothic" panose="020B0400000000000000" pitchFamily="34" charset="-128"/>
                <a:ea typeface="Yu Gothic" panose="020B0400000000000000" pitchFamily="34" charset="-128"/>
              </a:endParaRPr>
            </a:p>
            <a:p>
              <a:pPr algn="ctr" eaLnBrk="1" fontAlgn="base" hangingPunct="1"/>
              <a:endParaRPr lang="ja-JP" altLang="en-US" sz="900" b="1" dirty="0">
                <a:solidFill>
                  <a:srgbClr val="1BA12B"/>
                </a:solidFill>
                <a:latin typeface="Yu Gothic" panose="020B0400000000000000" pitchFamily="34" charset="-128"/>
                <a:ea typeface="Yu Gothic" panose="020B0400000000000000" pitchFamily="34" charset="-128"/>
              </a:endParaRPr>
            </a:p>
          </p:txBody>
        </p:sp>
        <p:pic>
          <p:nvPicPr>
            <p:cNvPr id="70" name="図 69">
              <a:extLst>
                <a:ext uri="{FF2B5EF4-FFF2-40B4-BE49-F238E27FC236}">
                  <a16:creationId xmlns:a16="http://schemas.microsoft.com/office/drawing/2014/main" id="{DE6BE7C5-7C63-AF4C-1F89-FF74BCB6B075}"/>
                </a:ext>
              </a:extLst>
            </p:cNvPr>
            <p:cNvPicPr>
              <a:picLocks noChangeAspect="1"/>
            </p:cNvPicPr>
            <p:nvPr/>
          </p:nvPicPr>
          <p:blipFill>
            <a:blip r:embed="rId3"/>
            <a:stretch>
              <a:fillRect/>
            </a:stretch>
          </p:blipFill>
          <p:spPr>
            <a:xfrm>
              <a:off x="3157070" y="2315705"/>
              <a:ext cx="301907" cy="369906"/>
            </a:xfrm>
            <a:prstGeom prst="rect">
              <a:avLst/>
            </a:prstGeom>
            <a:grpFill/>
          </p:spPr>
        </p:pic>
      </p:grpSp>
      <p:grpSp>
        <p:nvGrpSpPr>
          <p:cNvPr id="71" name="グループ化 70">
            <a:extLst>
              <a:ext uri="{FF2B5EF4-FFF2-40B4-BE49-F238E27FC236}">
                <a16:creationId xmlns:a16="http://schemas.microsoft.com/office/drawing/2014/main" id="{393E4221-B782-9F9F-6D29-F8E82B3EF01B}"/>
              </a:ext>
            </a:extLst>
          </p:cNvPr>
          <p:cNvGrpSpPr/>
          <p:nvPr/>
        </p:nvGrpSpPr>
        <p:grpSpPr>
          <a:xfrm>
            <a:off x="5540505" y="4940544"/>
            <a:ext cx="964232" cy="1002874"/>
            <a:chOff x="2590768" y="2045714"/>
            <a:chExt cx="923081" cy="913362"/>
          </a:xfrm>
        </p:grpSpPr>
        <p:sp>
          <p:nvSpPr>
            <p:cNvPr id="72" name="Text Box 154">
              <a:extLst>
                <a:ext uri="{FF2B5EF4-FFF2-40B4-BE49-F238E27FC236}">
                  <a16:creationId xmlns:a16="http://schemas.microsoft.com/office/drawing/2014/main" id="{6797022B-5627-DAA9-5ED2-DE348F58FB10}"/>
                </a:ext>
              </a:extLst>
            </p:cNvPr>
            <p:cNvSpPr txBox="1">
              <a:spLocks noChangeArrowheads="1"/>
            </p:cNvSpPr>
            <p:nvPr/>
          </p:nvSpPr>
          <p:spPr bwMode="gray">
            <a:xfrm>
              <a:off x="2718961" y="2045714"/>
              <a:ext cx="794888" cy="698284"/>
            </a:xfrm>
            <a:prstGeom prst="rect">
              <a:avLst/>
            </a:prstGeom>
            <a:noFill/>
            <a:ln w="25400">
              <a:solidFill>
                <a:srgbClr val="1BA12B"/>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1BA12B"/>
                  </a:solidFill>
                  <a:latin typeface="Yu Gothic" panose="020B0400000000000000" pitchFamily="34" charset="-128"/>
                  <a:ea typeface="Yu Gothic" panose="020B0400000000000000" pitchFamily="34" charset="-128"/>
                </a:rPr>
                <a:t>支払</a:t>
              </a:r>
            </a:p>
          </p:txBody>
        </p:sp>
        <p:sp>
          <p:nvSpPr>
            <p:cNvPr id="73" name="Oval 162">
              <a:extLst>
                <a:ext uri="{FF2B5EF4-FFF2-40B4-BE49-F238E27FC236}">
                  <a16:creationId xmlns:a16="http://schemas.microsoft.com/office/drawing/2014/main" id="{7EA321C9-E8AE-B914-1C0D-C50B896F3074}"/>
                </a:ext>
              </a:extLst>
            </p:cNvPr>
            <p:cNvSpPr>
              <a:spLocks noChangeArrowheads="1"/>
            </p:cNvSpPr>
            <p:nvPr/>
          </p:nvSpPr>
          <p:spPr bwMode="gray">
            <a:xfrm>
              <a:off x="2590768" y="2629802"/>
              <a:ext cx="301906" cy="329274"/>
            </a:xfrm>
            <a:prstGeom prst="ellipse">
              <a:avLst/>
            </a:prstGeom>
            <a:solidFill>
              <a:srgbClr val="1BA12B"/>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dirty="0">
                  <a:solidFill>
                    <a:schemeClr val="bg1"/>
                  </a:solidFill>
                  <a:latin typeface="Yu Gothic" panose="020B0400000000000000" pitchFamily="34" charset="-128"/>
                  <a:ea typeface="Yu Gothic" panose="020B0400000000000000" pitchFamily="34" charset="-128"/>
                </a:rPr>
                <a:t>加工</a:t>
              </a:r>
            </a:p>
          </p:txBody>
        </p:sp>
        <p:pic>
          <p:nvPicPr>
            <p:cNvPr id="74" name="図 73">
              <a:extLst>
                <a:ext uri="{FF2B5EF4-FFF2-40B4-BE49-F238E27FC236}">
                  <a16:creationId xmlns:a16="http://schemas.microsoft.com/office/drawing/2014/main" id="{B1D2B70A-FE91-E60A-4527-CF82458A850A}"/>
                </a:ext>
              </a:extLst>
            </p:cNvPr>
            <p:cNvPicPr>
              <a:picLocks noChangeAspect="1"/>
            </p:cNvPicPr>
            <p:nvPr/>
          </p:nvPicPr>
          <p:blipFill>
            <a:blip r:embed="rId3"/>
            <a:stretch>
              <a:fillRect/>
            </a:stretch>
          </p:blipFill>
          <p:spPr>
            <a:xfrm>
              <a:off x="3157070" y="2315705"/>
              <a:ext cx="301907" cy="369906"/>
            </a:xfrm>
            <a:prstGeom prst="rect">
              <a:avLst/>
            </a:prstGeom>
          </p:spPr>
        </p:pic>
      </p:grpSp>
      <p:sp>
        <p:nvSpPr>
          <p:cNvPr id="80" name="Line 218">
            <a:extLst>
              <a:ext uri="{FF2B5EF4-FFF2-40B4-BE49-F238E27FC236}">
                <a16:creationId xmlns:a16="http://schemas.microsoft.com/office/drawing/2014/main" id="{EDA5C470-06A2-10F1-FFBF-C914D859CA3B}"/>
              </a:ext>
            </a:extLst>
          </p:cNvPr>
          <p:cNvSpPr>
            <a:spLocks noChangeShapeType="1"/>
          </p:cNvSpPr>
          <p:nvPr/>
        </p:nvSpPr>
        <p:spPr bwMode="gray">
          <a:xfrm flipV="1">
            <a:off x="2555283" y="5310438"/>
            <a:ext cx="2985222" cy="18238"/>
          </a:xfrm>
          <a:prstGeom prst="line">
            <a:avLst/>
          </a:prstGeom>
          <a:noFill/>
          <a:ln w="28575">
            <a:solidFill>
              <a:srgbClr val="00B05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82" name="Line 218">
            <a:extLst>
              <a:ext uri="{FF2B5EF4-FFF2-40B4-BE49-F238E27FC236}">
                <a16:creationId xmlns:a16="http://schemas.microsoft.com/office/drawing/2014/main" id="{9EDAF4A6-477C-DAED-9E19-62E4FA9136E1}"/>
              </a:ext>
            </a:extLst>
          </p:cNvPr>
          <p:cNvSpPr>
            <a:spLocks noChangeShapeType="1"/>
          </p:cNvSpPr>
          <p:nvPr/>
        </p:nvSpPr>
        <p:spPr bwMode="gray">
          <a:xfrm flipH="1">
            <a:off x="7653796" y="2059151"/>
            <a:ext cx="174213" cy="199070"/>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83" name="Line 218">
            <a:extLst>
              <a:ext uri="{FF2B5EF4-FFF2-40B4-BE49-F238E27FC236}">
                <a16:creationId xmlns:a16="http://schemas.microsoft.com/office/drawing/2014/main" id="{92DB0B84-6073-13F4-E6AC-660E8A1DC330}"/>
              </a:ext>
            </a:extLst>
          </p:cNvPr>
          <p:cNvSpPr>
            <a:spLocks noChangeShapeType="1"/>
          </p:cNvSpPr>
          <p:nvPr/>
        </p:nvSpPr>
        <p:spPr bwMode="gray">
          <a:xfrm>
            <a:off x="6504737" y="2052125"/>
            <a:ext cx="237801" cy="199070"/>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84" name="Line 218">
            <a:extLst>
              <a:ext uri="{FF2B5EF4-FFF2-40B4-BE49-F238E27FC236}">
                <a16:creationId xmlns:a16="http://schemas.microsoft.com/office/drawing/2014/main" id="{ECBA0E78-56C4-4053-9BC7-BE7F3325C8AF}"/>
              </a:ext>
            </a:extLst>
          </p:cNvPr>
          <p:cNvSpPr>
            <a:spLocks noChangeShapeType="1"/>
          </p:cNvSpPr>
          <p:nvPr/>
        </p:nvSpPr>
        <p:spPr bwMode="gray">
          <a:xfrm flipH="1">
            <a:off x="1291947" y="2703621"/>
            <a:ext cx="315366" cy="503263"/>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85" name="Line 218">
            <a:extLst>
              <a:ext uri="{FF2B5EF4-FFF2-40B4-BE49-F238E27FC236}">
                <a16:creationId xmlns:a16="http://schemas.microsoft.com/office/drawing/2014/main" id="{E6E77067-810A-9CC4-2A39-CB4F1819D07D}"/>
              </a:ext>
            </a:extLst>
          </p:cNvPr>
          <p:cNvSpPr>
            <a:spLocks noChangeShapeType="1"/>
          </p:cNvSpPr>
          <p:nvPr/>
        </p:nvSpPr>
        <p:spPr bwMode="gray">
          <a:xfrm flipH="1" flipV="1">
            <a:off x="1338708" y="4140371"/>
            <a:ext cx="322829" cy="721690"/>
          </a:xfrm>
          <a:prstGeom prst="line">
            <a:avLst/>
          </a:prstGeom>
          <a:noFill/>
          <a:ln w="28575">
            <a:solidFill>
              <a:srgbClr val="00B05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86" name="Line 218">
            <a:extLst>
              <a:ext uri="{FF2B5EF4-FFF2-40B4-BE49-F238E27FC236}">
                <a16:creationId xmlns:a16="http://schemas.microsoft.com/office/drawing/2014/main" id="{A6895104-80A3-4CA0-AF3A-80F26316983A}"/>
              </a:ext>
            </a:extLst>
          </p:cNvPr>
          <p:cNvSpPr>
            <a:spLocks noChangeShapeType="1"/>
          </p:cNvSpPr>
          <p:nvPr/>
        </p:nvSpPr>
        <p:spPr bwMode="gray">
          <a:xfrm flipH="1">
            <a:off x="6325840" y="2535938"/>
            <a:ext cx="9935" cy="2303548"/>
          </a:xfrm>
          <a:prstGeom prst="line">
            <a:avLst/>
          </a:prstGeom>
          <a:noFill/>
          <a:ln w="28575">
            <a:solidFill>
              <a:srgbClr val="00B050"/>
            </a:solidFill>
            <a:round/>
            <a:headEnd/>
            <a:tailEnd type="non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87" name="Line 218">
            <a:extLst>
              <a:ext uri="{FF2B5EF4-FFF2-40B4-BE49-F238E27FC236}">
                <a16:creationId xmlns:a16="http://schemas.microsoft.com/office/drawing/2014/main" id="{10B70231-55A6-139F-B317-AFDEF372539A}"/>
              </a:ext>
            </a:extLst>
          </p:cNvPr>
          <p:cNvSpPr>
            <a:spLocks noChangeShapeType="1"/>
          </p:cNvSpPr>
          <p:nvPr/>
        </p:nvSpPr>
        <p:spPr bwMode="gray">
          <a:xfrm flipH="1">
            <a:off x="2502526" y="4851513"/>
            <a:ext cx="3823313" cy="10314"/>
          </a:xfrm>
          <a:prstGeom prst="line">
            <a:avLst/>
          </a:prstGeom>
          <a:noFill/>
          <a:ln w="28575">
            <a:solidFill>
              <a:srgbClr val="00B05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88" name="Line 218">
            <a:extLst>
              <a:ext uri="{FF2B5EF4-FFF2-40B4-BE49-F238E27FC236}">
                <a16:creationId xmlns:a16="http://schemas.microsoft.com/office/drawing/2014/main" id="{EA7D136A-23CF-F573-4D1C-480F0CC27C7F}"/>
              </a:ext>
            </a:extLst>
          </p:cNvPr>
          <p:cNvSpPr>
            <a:spLocks noChangeShapeType="1"/>
          </p:cNvSpPr>
          <p:nvPr/>
        </p:nvSpPr>
        <p:spPr bwMode="gray">
          <a:xfrm flipH="1">
            <a:off x="4387180" y="2537233"/>
            <a:ext cx="1948594" cy="22237"/>
          </a:xfrm>
          <a:prstGeom prst="line">
            <a:avLst/>
          </a:prstGeom>
          <a:noFill/>
          <a:ln w="28575">
            <a:solidFill>
              <a:srgbClr val="00B050"/>
            </a:solidFill>
            <a:round/>
            <a:headEnd/>
            <a:tailEnd type="non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91" name="Text Box 154">
            <a:extLst>
              <a:ext uri="{FF2B5EF4-FFF2-40B4-BE49-F238E27FC236}">
                <a16:creationId xmlns:a16="http://schemas.microsoft.com/office/drawing/2014/main" id="{F31A1897-2398-1DA9-E0B9-93687F1067DD}"/>
              </a:ext>
            </a:extLst>
          </p:cNvPr>
          <p:cNvSpPr txBox="1">
            <a:spLocks noChangeArrowheads="1"/>
          </p:cNvSpPr>
          <p:nvPr/>
        </p:nvSpPr>
        <p:spPr bwMode="gray">
          <a:xfrm>
            <a:off x="1771035" y="6031385"/>
            <a:ext cx="830324" cy="197746"/>
          </a:xfrm>
          <a:prstGeom prst="rect">
            <a:avLst/>
          </a:prstGeom>
          <a:noFill/>
          <a:ln w="25400">
            <a:solidFill>
              <a:srgbClr val="1BA12B"/>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1BA12B"/>
                </a:solidFill>
                <a:latin typeface="Yu Gothic" panose="020B0400000000000000" pitchFamily="34" charset="-128"/>
                <a:ea typeface="Yu Gothic" panose="020B0400000000000000" pitchFamily="34" charset="-128"/>
              </a:rPr>
              <a:t>発注系機能</a:t>
            </a:r>
            <a:endParaRPr lang="en-US" altLang="ja-JP" sz="900" b="1" dirty="0">
              <a:solidFill>
                <a:srgbClr val="1BA12B"/>
              </a:solidFill>
              <a:latin typeface="Yu Gothic" panose="020B0400000000000000" pitchFamily="34" charset="-128"/>
              <a:ea typeface="Yu Gothic" panose="020B0400000000000000" pitchFamily="34" charset="-128"/>
            </a:endParaRPr>
          </a:p>
          <a:p>
            <a:pPr algn="ctr" eaLnBrk="1" fontAlgn="base" hangingPunct="1"/>
            <a:endParaRPr lang="ja-JP" altLang="en-US" sz="900" b="1" dirty="0">
              <a:solidFill>
                <a:srgbClr val="1BA12B"/>
              </a:solidFill>
              <a:latin typeface="Yu Gothic" panose="020B0400000000000000" pitchFamily="34" charset="-128"/>
              <a:ea typeface="Yu Gothic" panose="020B0400000000000000" pitchFamily="34" charset="-128"/>
            </a:endParaRPr>
          </a:p>
        </p:txBody>
      </p:sp>
      <p:sp>
        <p:nvSpPr>
          <p:cNvPr id="92" name="Text Box 154">
            <a:extLst>
              <a:ext uri="{FF2B5EF4-FFF2-40B4-BE49-F238E27FC236}">
                <a16:creationId xmlns:a16="http://schemas.microsoft.com/office/drawing/2014/main" id="{0BA23FB1-1B64-8752-6100-F34641CE5CFB}"/>
              </a:ext>
            </a:extLst>
          </p:cNvPr>
          <p:cNvSpPr txBox="1">
            <a:spLocks noChangeArrowheads="1"/>
          </p:cNvSpPr>
          <p:nvPr/>
        </p:nvSpPr>
        <p:spPr bwMode="gray">
          <a:xfrm>
            <a:off x="472268" y="6029080"/>
            <a:ext cx="1199282" cy="197746"/>
          </a:xfrm>
          <a:prstGeom prst="rect">
            <a:avLst/>
          </a:prstGeom>
          <a:noFill/>
          <a:ln w="25400">
            <a:solidFill>
              <a:schemeClr val="accent5">
                <a:lumMod val="75000"/>
              </a:schemeClr>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chemeClr val="accent5">
                    <a:lumMod val="50000"/>
                  </a:schemeClr>
                </a:solidFill>
                <a:latin typeface="Yu Gothic" panose="020B0400000000000000" pitchFamily="34" charset="-128"/>
                <a:ea typeface="Yu Gothic" panose="020B0400000000000000" pitchFamily="34" charset="-128"/>
              </a:rPr>
              <a:t>受注系・業務系機能</a:t>
            </a:r>
          </a:p>
        </p:txBody>
      </p:sp>
      <p:sp>
        <p:nvSpPr>
          <p:cNvPr id="93" name="Text Box 154">
            <a:extLst>
              <a:ext uri="{FF2B5EF4-FFF2-40B4-BE49-F238E27FC236}">
                <a16:creationId xmlns:a16="http://schemas.microsoft.com/office/drawing/2014/main" id="{2E8EF279-48E1-801F-DA9C-4B13A2E019B9}"/>
              </a:ext>
            </a:extLst>
          </p:cNvPr>
          <p:cNvSpPr txBox="1">
            <a:spLocks noChangeArrowheads="1"/>
          </p:cNvSpPr>
          <p:nvPr/>
        </p:nvSpPr>
        <p:spPr bwMode="gray">
          <a:xfrm>
            <a:off x="2691969" y="6025949"/>
            <a:ext cx="830324" cy="197746"/>
          </a:xfrm>
          <a:prstGeom prst="rect">
            <a:avLst/>
          </a:prstGeom>
          <a:noFill/>
          <a:ln w="25400">
            <a:solidFill>
              <a:srgbClr val="FF660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FF6600"/>
                </a:solidFill>
                <a:latin typeface="Yu Gothic" panose="020B0400000000000000" pitchFamily="34" charset="-128"/>
                <a:ea typeface="Yu Gothic" panose="020B0400000000000000" pitchFamily="34" charset="-128"/>
              </a:rPr>
              <a:t>他システム</a:t>
            </a:r>
          </a:p>
        </p:txBody>
      </p:sp>
      <p:sp>
        <p:nvSpPr>
          <p:cNvPr id="94" name="Line 218">
            <a:extLst>
              <a:ext uri="{FF2B5EF4-FFF2-40B4-BE49-F238E27FC236}">
                <a16:creationId xmlns:a16="http://schemas.microsoft.com/office/drawing/2014/main" id="{DB0F6BA4-2698-7D83-F9FD-8A9D9B9967F5}"/>
              </a:ext>
            </a:extLst>
          </p:cNvPr>
          <p:cNvSpPr>
            <a:spLocks noChangeShapeType="1"/>
          </p:cNvSpPr>
          <p:nvPr/>
        </p:nvSpPr>
        <p:spPr bwMode="gray">
          <a:xfrm>
            <a:off x="2542739" y="2302426"/>
            <a:ext cx="1179129" cy="361130"/>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95" name="Text Box 154">
            <a:extLst>
              <a:ext uri="{FF2B5EF4-FFF2-40B4-BE49-F238E27FC236}">
                <a16:creationId xmlns:a16="http://schemas.microsoft.com/office/drawing/2014/main" id="{AD293C4D-0182-EA93-FFB3-C9E3FA9D07E8}"/>
              </a:ext>
            </a:extLst>
          </p:cNvPr>
          <p:cNvSpPr txBox="1">
            <a:spLocks noChangeArrowheads="1"/>
          </p:cNvSpPr>
          <p:nvPr/>
        </p:nvSpPr>
        <p:spPr bwMode="gray">
          <a:xfrm>
            <a:off x="327991" y="1119846"/>
            <a:ext cx="8646575" cy="299240"/>
          </a:xfrm>
          <a:prstGeom prst="rect">
            <a:avLst/>
          </a:prstGeom>
          <a:noFill/>
          <a:ln w="25400">
            <a:no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eaLnBrk="1" fontAlgn="base" hangingPunct="1"/>
            <a:r>
              <a:rPr lang="ja-JP" altLang="en-US" b="1" dirty="0">
                <a:solidFill>
                  <a:srgbClr val="5494A8"/>
                </a:solidFill>
                <a:latin typeface="メイリオ" panose="020B0604030504040204" pitchFamily="50" charset="-128"/>
                <a:ea typeface="メイリオ" panose="020B0604030504040204" pitchFamily="50" charset="-128"/>
              </a:rPr>
              <a:t>システム概要図</a:t>
            </a:r>
          </a:p>
        </p:txBody>
      </p:sp>
      <p:sp>
        <p:nvSpPr>
          <p:cNvPr id="96" name="字幕 2">
            <a:extLst>
              <a:ext uri="{FF2B5EF4-FFF2-40B4-BE49-F238E27FC236}">
                <a16:creationId xmlns:a16="http://schemas.microsoft.com/office/drawing/2014/main" id="{8FC2C29A-04C1-85CB-B9D9-F378C3BF4013}"/>
              </a:ext>
            </a:extLst>
          </p:cNvPr>
          <p:cNvSpPr txBox="1">
            <a:spLocks/>
          </p:cNvSpPr>
          <p:nvPr/>
        </p:nvSpPr>
        <p:spPr>
          <a:xfrm>
            <a:off x="257702" y="6390426"/>
            <a:ext cx="8502500" cy="215971"/>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800" dirty="0"/>
              <a:t>他社製品との連携については個別に設計／開発が必要となります</a:t>
            </a:r>
          </a:p>
        </p:txBody>
      </p:sp>
      <p:sp>
        <p:nvSpPr>
          <p:cNvPr id="97" name="Line 218">
            <a:extLst>
              <a:ext uri="{FF2B5EF4-FFF2-40B4-BE49-F238E27FC236}">
                <a16:creationId xmlns:a16="http://schemas.microsoft.com/office/drawing/2014/main" id="{2F228133-6334-7BB5-CE19-A0C3BED2B057}"/>
              </a:ext>
            </a:extLst>
          </p:cNvPr>
          <p:cNvSpPr>
            <a:spLocks noChangeShapeType="1"/>
          </p:cNvSpPr>
          <p:nvPr/>
        </p:nvSpPr>
        <p:spPr bwMode="gray">
          <a:xfrm flipH="1" flipV="1">
            <a:off x="4224874" y="3513390"/>
            <a:ext cx="2696" cy="273471"/>
          </a:xfrm>
          <a:prstGeom prst="line">
            <a:avLst/>
          </a:prstGeom>
          <a:noFill/>
          <a:ln w="28575">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98" name="Oval 162">
            <a:extLst>
              <a:ext uri="{FF2B5EF4-FFF2-40B4-BE49-F238E27FC236}">
                <a16:creationId xmlns:a16="http://schemas.microsoft.com/office/drawing/2014/main" id="{F7FF7547-9F49-6767-204A-518F21B0B3B1}"/>
              </a:ext>
            </a:extLst>
          </p:cNvPr>
          <p:cNvSpPr>
            <a:spLocks noChangeArrowheads="1"/>
          </p:cNvSpPr>
          <p:nvPr/>
        </p:nvSpPr>
        <p:spPr bwMode="gray">
          <a:xfrm>
            <a:off x="1483651" y="5491218"/>
            <a:ext cx="315365" cy="361544"/>
          </a:xfrm>
          <a:prstGeom prst="ellipse">
            <a:avLst/>
          </a:prstGeom>
          <a:solidFill>
            <a:srgbClr val="1BA12B"/>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dirty="0">
                <a:solidFill>
                  <a:schemeClr val="bg1"/>
                </a:solidFill>
                <a:latin typeface="Yu Gothic" panose="020B0400000000000000" pitchFamily="34" charset="-128"/>
                <a:ea typeface="Yu Gothic" panose="020B0400000000000000" pitchFamily="34" charset="-128"/>
              </a:rPr>
              <a:t>入力</a:t>
            </a:r>
          </a:p>
        </p:txBody>
      </p:sp>
      <p:cxnSp>
        <p:nvCxnSpPr>
          <p:cNvPr id="101" name="直線コネクタ 100">
            <a:extLst>
              <a:ext uri="{FF2B5EF4-FFF2-40B4-BE49-F238E27FC236}">
                <a16:creationId xmlns:a16="http://schemas.microsoft.com/office/drawing/2014/main" id="{6C2604A2-87AD-763D-E4DA-8C33A4FABBA5}"/>
              </a:ext>
            </a:extLst>
          </p:cNvPr>
          <p:cNvCxnSpPr>
            <a:cxnSpLocks/>
          </p:cNvCxnSpPr>
          <p:nvPr/>
        </p:nvCxnSpPr>
        <p:spPr>
          <a:xfrm flipV="1">
            <a:off x="5323498" y="2548351"/>
            <a:ext cx="0" cy="13931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353D8287-A2A5-3FEB-672C-81D682218362}"/>
              </a:ext>
            </a:extLst>
          </p:cNvPr>
          <p:cNvCxnSpPr>
            <a:cxnSpLocks/>
          </p:cNvCxnSpPr>
          <p:nvPr/>
        </p:nvCxnSpPr>
        <p:spPr>
          <a:xfrm flipV="1">
            <a:off x="4410265" y="2572413"/>
            <a:ext cx="0" cy="13931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11" name="Line 218">
            <a:extLst>
              <a:ext uri="{FF2B5EF4-FFF2-40B4-BE49-F238E27FC236}">
                <a16:creationId xmlns:a16="http://schemas.microsoft.com/office/drawing/2014/main" id="{C3A2EE29-D962-00EC-B263-909AA7F304E1}"/>
              </a:ext>
            </a:extLst>
          </p:cNvPr>
          <p:cNvSpPr>
            <a:spLocks noChangeShapeType="1"/>
          </p:cNvSpPr>
          <p:nvPr/>
        </p:nvSpPr>
        <p:spPr bwMode="gray">
          <a:xfrm flipH="1" flipV="1">
            <a:off x="4469539" y="3537686"/>
            <a:ext cx="442620" cy="273472"/>
          </a:xfrm>
          <a:prstGeom prst="line">
            <a:avLst/>
          </a:prstGeom>
          <a:noFill/>
          <a:ln w="28575">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
        <p:nvSpPr>
          <p:cNvPr id="113" name="Oval 162">
            <a:extLst>
              <a:ext uri="{FF2B5EF4-FFF2-40B4-BE49-F238E27FC236}">
                <a16:creationId xmlns:a16="http://schemas.microsoft.com/office/drawing/2014/main" id="{7BFE633B-C7FF-0760-E543-CDEED219595E}"/>
              </a:ext>
            </a:extLst>
          </p:cNvPr>
          <p:cNvSpPr>
            <a:spLocks noChangeArrowheads="1"/>
          </p:cNvSpPr>
          <p:nvPr/>
        </p:nvSpPr>
        <p:spPr bwMode="gray">
          <a:xfrm>
            <a:off x="706719" y="3863624"/>
            <a:ext cx="315365" cy="36154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dirty="0">
                <a:solidFill>
                  <a:schemeClr val="bg1"/>
                </a:solidFill>
                <a:latin typeface="Yu Gothic" panose="020B0400000000000000" pitchFamily="34" charset="-128"/>
                <a:ea typeface="Yu Gothic" panose="020B0400000000000000" pitchFamily="34" charset="-128"/>
              </a:rPr>
              <a:t>出力</a:t>
            </a:r>
          </a:p>
        </p:txBody>
      </p:sp>
      <p:grpSp>
        <p:nvGrpSpPr>
          <p:cNvPr id="123" name="グループ化 122">
            <a:extLst>
              <a:ext uri="{FF2B5EF4-FFF2-40B4-BE49-F238E27FC236}">
                <a16:creationId xmlns:a16="http://schemas.microsoft.com/office/drawing/2014/main" id="{06683A6B-96D6-9DC4-91E7-FAC01B09CA3B}"/>
              </a:ext>
            </a:extLst>
          </p:cNvPr>
          <p:cNvGrpSpPr/>
          <p:nvPr/>
        </p:nvGrpSpPr>
        <p:grpSpPr>
          <a:xfrm>
            <a:off x="4867327" y="3814415"/>
            <a:ext cx="920855" cy="957234"/>
            <a:chOff x="4845236" y="3841987"/>
            <a:chExt cx="920855" cy="957234"/>
          </a:xfrm>
        </p:grpSpPr>
        <p:sp>
          <p:nvSpPr>
            <p:cNvPr id="109" name="Text Box 154">
              <a:extLst>
                <a:ext uri="{FF2B5EF4-FFF2-40B4-BE49-F238E27FC236}">
                  <a16:creationId xmlns:a16="http://schemas.microsoft.com/office/drawing/2014/main" id="{ED032387-DC99-3E02-E382-5FBE6D595E54}"/>
                </a:ext>
              </a:extLst>
            </p:cNvPr>
            <p:cNvSpPr txBox="1">
              <a:spLocks noChangeArrowheads="1"/>
            </p:cNvSpPr>
            <p:nvPr/>
          </p:nvSpPr>
          <p:spPr bwMode="gray">
            <a:xfrm>
              <a:off x="4935767" y="3841987"/>
              <a:ext cx="830324" cy="766718"/>
            </a:xfrm>
            <a:prstGeom prst="rect">
              <a:avLst/>
            </a:prstGeom>
            <a:noFill/>
            <a:ln w="25400">
              <a:solidFill>
                <a:srgbClr val="FF660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en-US" altLang="ja-JP" sz="900" b="1" dirty="0">
                  <a:solidFill>
                    <a:srgbClr val="FF6600"/>
                  </a:solidFill>
                  <a:latin typeface="Yu Gothic" panose="020B0400000000000000" pitchFamily="34" charset="-128"/>
                  <a:ea typeface="Yu Gothic" panose="020B0400000000000000" pitchFamily="34" charset="-128"/>
                </a:rPr>
                <a:t>ETC</a:t>
              </a:r>
            </a:p>
            <a:p>
              <a:pPr algn="ctr" eaLnBrk="1" fontAlgn="base" hangingPunct="1"/>
              <a:r>
                <a:rPr lang="ja-JP" altLang="en-US" sz="900" b="1" dirty="0">
                  <a:solidFill>
                    <a:srgbClr val="FF6600"/>
                  </a:solidFill>
                  <a:latin typeface="Yu Gothic" panose="020B0400000000000000" pitchFamily="34" charset="-128"/>
                  <a:ea typeface="Yu Gothic" panose="020B0400000000000000" pitchFamily="34" charset="-128"/>
                </a:rPr>
                <a:t>データ</a:t>
              </a:r>
              <a:endParaRPr lang="en-US" altLang="ja-JP" sz="900" b="1" dirty="0">
                <a:solidFill>
                  <a:srgbClr val="FF6600"/>
                </a:solidFill>
                <a:latin typeface="Yu Gothic" panose="020B0400000000000000" pitchFamily="34" charset="-128"/>
                <a:ea typeface="Yu Gothic" panose="020B0400000000000000" pitchFamily="34" charset="-128"/>
              </a:endParaRPr>
            </a:p>
          </p:txBody>
        </p:sp>
        <p:sp>
          <p:nvSpPr>
            <p:cNvPr id="110" name="Oval 162">
              <a:extLst>
                <a:ext uri="{FF2B5EF4-FFF2-40B4-BE49-F238E27FC236}">
                  <a16:creationId xmlns:a16="http://schemas.microsoft.com/office/drawing/2014/main" id="{A298E741-44A9-0397-4AD2-9C0FA0A40F6E}"/>
                </a:ext>
              </a:extLst>
            </p:cNvPr>
            <p:cNvSpPr>
              <a:spLocks noChangeArrowheads="1"/>
            </p:cNvSpPr>
            <p:nvPr/>
          </p:nvSpPr>
          <p:spPr bwMode="gray">
            <a:xfrm>
              <a:off x="4845236" y="4437677"/>
              <a:ext cx="315365" cy="361544"/>
            </a:xfrm>
            <a:prstGeom prst="ellipse">
              <a:avLst/>
            </a:prstGeom>
            <a:solidFill>
              <a:srgbClr val="FF660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dirty="0">
                  <a:solidFill>
                    <a:schemeClr val="bg1"/>
                  </a:solidFill>
                  <a:latin typeface="Yu Gothic" panose="020B0400000000000000" pitchFamily="34" charset="-128"/>
                  <a:ea typeface="Yu Gothic" panose="020B0400000000000000" pitchFamily="34" charset="-128"/>
                </a:rPr>
                <a:t>加工</a:t>
              </a:r>
            </a:p>
          </p:txBody>
        </p:sp>
        <p:pic>
          <p:nvPicPr>
            <p:cNvPr id="121" name="図 120">
              <a:extLst>
                <a:ext uri="{FF2B5EF4-FFF2-40B4-BE49-F238E27FC236}">
                  <a16:creationId xmlns:a16="http://schemas.microsoft.com/office/drawing/2014/main" id="{0D888BD1-C5B0-2B9B-63AE-9EE67FDC5D47}"/>
                </a:ext>
              </a:extLst>
            </p:cNvPr>
            <p:cNvPicPr>
              <a:picLocks noChangeAspect="1"/>
            </p:cNvPicPr>
            <p:nvPr/>
          </p:nvPicPr>
          <p:blipFill>
            <a:blip r:embed="rId5"/>
            <a:stretch>
              <a:fillRect/>
            </a:stretch>
          </p:blipFill>
          <p:spPr>
            <a:xfrm>
              <a:off x="5421503" y="4184119"/>
              <a:ext cx="277788" cy="382527"/>
            </a:xfrm>
            <a:prstGeom prst="rect">
              <a:avLst/>
            </a:prstGeom>
          </p:spPr>
        </p:pic>
      </p:grpSp>
      <p:grpSp>
        <p:nvGrpSpPr>
          <p:cNvPr id="125" name="グループ化 124">
            <a:extLst>
              <a:ext uri="{FF2B5EF4-FFF2-40B4-BE49-F238E27FC236}">
                <a16:creationId xmlns:a16="http://schemas.microsoft.com/office/drawing/2014/main" id="{8A774214-E763-AAC9-EA71-6BA471CF1C74}"/>
              </a:ext>
            </a:extLst>
          </p:cNvPr>
          <p:cNvGrpSpPr/>
          <p:nvPr/>
        </p:nvGrpSpPr>
        <p:grpSpPr>
          <a:xfrm>
            <a:off x="2535910" y="3796901"/>
            <a:ext cx="924533" cy="982566"/>
            <a:chOff x="6557446" y="2045714"/>
            <a:chExt cx="885076" cy="894866"/>
          </a:xfrm>
        </p:grpSpPr>
        <p:sp>
          <p:nvSpPr>
            <p:cNvPr id="126" name="Text Box 154">
              <a:extLst>
                <a:ext uri="{FF2B5EF4-FFF2-40B4-BE49-F238E27FC236}">
                  <a16:creationId xmlns:a16="http://schemas.microsoft.com/office/drawing/2014/main" id="{A7F656F5-41D3-412D-BE70-30BA603E0828}"/>
                </a:ext>
              </a:extLst>
            </p:cNvPr>
            <p:cNvSpPr txBox="1">
              <a:spLocks noChangeArrowheads="1"/>
            </p:cNvSpPr>
            <p:nvPr/>
          </p:nvSpPr>
          <p:spPr bwMode="gray">
            <a:xfrm>
              <a:off x="6647634" y="2045714"/>
              <a:ext cx="794888" cy="698284"/>
            </a:xfrm>
            <a:prstGeom prst="rect">
              <a:avLst/>
            </a:prstGeom>
            <a:noFill/>
            <a:ln w="25400">
              <a:solidFill>
                <a:srgbClr val="72B1C0"/>
              </a:solidFill>
              <a:miter lim="800000"/>
              <a:headEnd/>
              <a:tailEnd/>
            </a:ln>
            <a:effectLst/>
          </p:spPr>
          <p:txBody>
            <a:bodyPr wrap="none" tIns="35100"/>
            <a:lstStyle>
              <a:lvl1pPr eaLnBrk="0" hangingPunct="0">
                <a:defRPr kumimoji="1" sz="1400">
                  <a:solidFill>
                    <a:srgbClr val="000000"/>
                  </a:solidFill>
                  <a:latin typeface="MS UI Gothic" panose="020B0600070205080204" pitchFamily="50" charset="-128"/>
                  <a:ea typeface="MS UI Gothic" panose="020B0600070205080204" pitchFamily="50" charset="-128"/>
                </a:defRPr>
              </a:lvl1pPr>
              <a:lvl2pPr marL="742950" indent="-285750" eaLnBrk="0" hangingPunct="0">
                <a:defRPr kumimoji="1" sz="1400">
                  <a:solidFill>
                    <a:srgbClr val="000000"/>
                  </a:solidFill>
                  <a:latin typeface="MS UI Gothic" panose="020B0600070205080204" pitchFamily="50" charset="-128"/>
                  <a:ea typeface="MS UI Gothic" panose="020B0600070205080204" pitchFamily="50" charset="-128"/>
                </a:defRPr>
              </a:lvl2pPr>
              <a:lvl3pPr marL="1143000" indent="-228600" eaLnBrk="0" hangingPunct="0">
                <a:defRPr kumimoji="1" sz="1400">
                  <a:solidFill>
                    <a:srgbClr val="000000"/>
                  </a:solidFill>
                  <a:latin typeface="MS UI Gothic" panose="020B0600070205080204" pitchFamily="50" charset="-128"/>
                  <a:ea typeface="MS UI Gothic" panose="020B0600070205080204" pitchFamily="50" charset="-128"/>
                </a:defRPr>
              </a:lvl3pPr>
              <a:lvl4pPr marL="1600200" indent="-228600" eaLnBrk="0" hangingPunct="0">
                <a:defRPr kumimoji="1" sz="1400">
                  <a:solidFill>
                    <a:srgbClr val="000000"/>
                  </a:solidFill>
                  <a:latin typeface="MS UI Gothic" panose="020B0600070205080204" pitchFamily="50" charset="-128"/>
                  <a:ea typeface="MS UI Gothic" panose="020B0600070205080204" pitchFamily="50" charset="-128"/>
                </a:defRPr>
              </a:lvl4pPr>
              <a:lvl5pPr marL="2057400" indent="-228600" eaLnBrk="0" hangingPunct="0">
                <a:defRPr kumimoji="1" sz="1400">
                  <a:solidFill>
                    <a:srgbClr val="000000"/>
                  </a:solidFill>
                  <a:latin typeface="MS UI Gothic" panose="020B0600070205080204" pitchFamily="50" charset="-128"/>
                  <a:ea typeface="MS UI Gothic" panose="020B0600070205080204" pitchFamily="50" charset="-128"/>
                </a:defRPr>
              </a:lvl5pPr>
              <a:lvl6pPr marL="25146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6pPr>
              <a:lvl7pPr marL="29718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7pPr>
              <a:lvl8pPr marL="34290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8pPr>
              <a:lvl9pPr marL="3886200" indent="-228600" algn="ctr" eaLnBrk="0" fontAlgn="ctr" hangingPunct="0">
                <a:spcBef>
                  <a:spcPct val="0"/>
                </a:spcBef>
                <a:spcAft>
                  <a:spcPct val="0"/>
                </a:spcAft>
                <a:defRPr kumimoji="1" sz="1400">
                  <a:solidFill>
                    <a:srgbClr val="000000"/>
                  </a:solidFill>
                  <a:latin typeface="MS UI Gothic" panose="020B0600070205080204" pitchFamily="50" charset="-128"/>
                  <a:ea typeface="MS UI Gothic" panose="020B0600070205080204" pitchFamily="50" charset="-128"/>
                </a:defRPr>
              </a:lvl9pPr>
            </a:lstStyle>
            <a:p>
              <a:pPr algn="ctr" eaLnBrk="1" fontAlgn="base" hangingPunct="1"/>
              <a:r>
                <a:rPr lang="ja-JP" altLang="en-US" sz="900" b="1" dirty="0">
                  <a:solidFill>
                    <a:srgbClr val="5494A8"/>
                  </a:solidFill>
                  <a:latin typeface="Yu Gothic" panose="020B0400000000000000" pitchFamily="34" charset="-128"/>
                  <a:ea typeface="Yu Gothic" panose="020B0400000000000000" pitchFamily="34" charset="-128"/>
                </a:rPr>
                <a:t>勤怠</a:t>
              </a:r>
            </a:p>
          </p:txBody>
        </p:sp>
        <p:pic>
          <p:nvPicPr>
            <p:cNvPr id="127" name="図 126">
              <a:extLst>
                <a:ext uri="{FF2B5EF4-FFF2-40B4-BE49-F238E27FC236}">
                  <a16:creationId xmlns:a16="http://schemas.microsoft.com/office/drawing/2014/main" id="{20F11E09-D9EB-F308-7E78-F8F5440CC8D7}"/>
                </a:ext>
              </a:extLst>
            </p:cNvPr>
            <p:cNvPicPr>
              <a:picLocks noChangeAspect="1"/>
            </p:cNvPicPr>
            <p:nvPr/>
          </p:nvPicPr>
          <p:blipFill>
            <a:blip r:embed="rId3"/>
            <a:stretch>
              <a:fillRect/>
            </a:stretch>
          </p:blipFill>
          <p:spPr>
            <a:xfrm>
              <a:off x="7085743" y="2315705"/>
              <a:ext cx="301907" cy="369906"/>
            </a:xfrm>
            <a:prstGeom prst="rect">
              <a:avLst/>
            </a:prstGeom>
          </p:spPr>
        </p:pic>
        <p:sp>
          <p:nvSpPr>
            <p:cNvPr id="128" name="Oval 162">
              <a:extLst>
                <a:ext uri="{FF2B5EF4-FFF2-40B4-BE49-F238E27FC236}">
                  <a16:creationId xmlns:a16="http://schemas.microsoft.com/office/drawing/2014/main" id="{4423DF95-2ED0-9D37-BE70-CB5EB3F25D8F}"/>
                </a:ext>
              </a:extLst>
            </p:cNvPr>
            <p:cNvSpPr>
              <a:spLocks noChangeArrowheads="1"/>
            </p:cNvSpPr>
            <p:nvPr/>
          </p:nvSpPr>
          <p:spPr bwMode="gray">
            <a:xfrm>
              <a:off x="6557446" y="2611306"/>
              <a:ext cx="301906" cy="329274"/>
            </a:xfrm>
            <a:prstGeom prst="ellipse">
              <a:avLst/>
            </a:prstGeom>
            <a:solidFill>
              <a:srgbClr val="72B1C0"/>
            </a:solidFill>
            <a:ln w="28575" algn="ctr">
              <a:noFill/>
              <a:round/>
              <a:headEnd/>
              <a:tailEnd/>
            </a:ln>
          </p:spPr>
          <p:txBody>
            <a:bodyPr wrap="none" anchor="ctr"/>
            <a:lstStyle>
              <a:lvl1pPr algn="l" eaLnBrk="0" hangingPunct="0">
                <a:lnSpc>
                  <a:spcPct val="110000"/>
                </a:lnSpc>
                <a:spcBef>
                  <a:spcPct val="30000"/>
                </a:spcBef>
                <a:spcAft>
                  <a:spcPct val="30000"/>
                </a:spcAft>
                <a:buClr>
                  <a:srgbClr val="A30B1A"/>
                </a:buClr>
                <a:buFont typeface="Wingdings" panose="05000000000000000000" pitchFamily="2" charset="2"/>
                <a:buChar char="n"/>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algn="l" eaLnBrk="0" hangingPunct="0">
                <a:lnSpc>
                  <a:spcPct val="110000"/>
                </a:lnSpc>
                <a:spcBef>
                  <a:spcPct val="10000"/>
                </a:spcBef>
                <a:spcAft>
                  <a:spcPct val="10000"/>
                </a:spcAft>
                <a:buClr>
                  <a:srgbClr val="969696"/>
                </a:buClr>
                <a:buSzPct val="80000"/>
                <a:buFont typeface="Wingdings" panose="05000000000000000000" pitchFamily="2" charset="2"/>
                <a:defRPr kumimoji="1" sz="1200">
                  <a:solidFill>
                    <a:schemeClr val="tx1"/>
                  </a:solidFill>
                  <a:latin typeface="ＭＳ Ｐゴシック" panose="020B0600070205080204" pitchFamily="50" charset="-128"/>
                  <a:ea typeface="ＭＳ Ｐゴシック" panose="020B0600070205080204" pitchFamily="50" charset="-128"/>
                </a:defRPr>
              </a:lvl2pPr>
              <a:lvl3pPr marL="1143000" indent="-228600" algn="l" eaLnBrk="0" hangingPunct="0">
                <a:lnSpc>
                  <a:spcPct val="110000"/>
                </a:lnSpc>
                <a:spcBef>
                  <a:spcPct val="10000"/>
                </a:spcBef>
                <a:spcAft>
                  <a:spcPct val="10000"/>
                </a:spcAft>
                <a:buClr>
                  <a:srgbClr val="87867E"/>
                </a:buClr>
                <a:buFont typeface="Wingdings" panose="05000000000000000000" pitchFamily="2" charset="2"/>
                <a:buChar char="n"/>
                <a:defRPr kumimoji="1" sz="1200">
                  <a:solidFill>
                    <a:schemeClr val="tx1"/>
                  </a:solidFill>
                  <a:latin typeface="ＭＳ Ｐゴシック" panose="020B0600070205080204" pitchFamily="50" charset="-128"/>
                  <a:ea typeface="ＭＳ Ｐゴシック" panose="020B0600070205080204" pitchFamily="50" charset="-128"/>
                </a:defRPr>
              </a:lvl3pPr>
              <a:lvl4pPr marL="1600200" indent="-228600" algn="l" eaLnBrk="0" hangingPunct="0">
                <a:lnSpc>
                  <a:spcPct val="110000"/>
                </a:lnSpc>
                <a:spcBef>
                  <a:spcPct val="10000"/>
                </a:spcBef>
                <a:spcAft>
                  <a:spcPct val="10000"/>
                </a:spcAft>
                <a:buClr>
                  <a:schemeClr val="tx1"/>
                </a:buClr>
                <a:defRPr kumimoji="1" sz="1200">
                  <a:solidFill>
                    <a:schemeClr val="tx1"/>
                  </a:solidFill>
                  <a:latin typeface="ＭＳ Ｐゴシック" panose="020B0600070205080204" pitchFamily="50" charset="-128"/>
                  <a:ea typeface="ＭＳ Ｐゴシック" panose="020B0600070205080204" pitchFamily="50" charset="-128"/>
                </a:defRPr>
              </a:lvl4pPr>
              <a:lvl5pPr marL="2057400" indent="-228600" algn="l"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lnSpc>
                  <a:spcPct val="110000"/>
                </a:lnSpc>
                <a:spcBef>
                  <a:spcPct val="10000"/>
                </a:spcBef>
                <a:spcAft>
                  <a:spcPct val="10000"/>
                </a:spcAft>
                <a:buClr>
                  <a:srgbClr val="87867E"/>
                </a:buClr>
                <a:buChar char="•"/>
                <a:defRPr kumimoji="1" sz="12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00000"/>
                </a:lnSpc>
                <a:spcBef>
                  <a:spcPct val="0"/>
                </a:spcBef>
                <a:spcAft>
                  <a:spcPct val="0"/>
                </a:spcAft>
                <a:buClrTx/>
                <a:buFontTx/>
                <a:buNone/>
              </a:pPr>
              <a:r>
                <a:rPr lang="ja-JP" altLang="en-US" sz="900" b="1">
                  <a:solidFill>
                    <a:schemeClr val="bg1"/>
                  </a:solidFill>
                  <a:latin typeface="Yu Gothic" panose="020B0400000000000000" pitchFamily="34" charset="-128"/>
                  <a:ea typeface="Yu Gothic" panose="020B0400000000000000" pitchFamily="34" charset="-128"/>
                </a:rPr>
                <a:t>加工</a:t>
              </a:r>
            </a:p>
          </p:txBody>
        </p:sp>
      </p:grpSp>
      <p:sp>
        <p:nvSpPr>
          <p:cNvPr id="131" name="Line 218">
            <a:extLst>
              <a:ext uri="{FF2B5EF4-FFF2-40B4-BE49-F238E27FC236}">
                <a16:creationId xmlns:a16="http://schemas.microsoft.com/office/drawing/2014/main" id="{5DEEDECC-08A5-081F-0DF4-1DAAEA5998A5}"/>
              </a:ext>
            </a:extLst>
          </p:cNvPr>
          <p:cNvSpPr>
            <a:spLocks noChangeShapeType="1"/>
          </p:cNvSpPr>
          <p:nvPr/>
        </p:nvSpPr>
        <p:spPr bwMode="gray">
          <a:xfrm flipH="1">
            <a:off x="3444261" y="3503331"/>
            <a:ext cx="199546" cy="255302"/>
          </a:xfrm>
          <a:prstGeom prst="line">
            <a:avLst/>
          </a:prstGeom>
          <a:noFill/>
          <a:ln w="28575">
            <a:solidFill>
              <a:srgbClr val="72B1C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sz="900" b="1">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1226822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18</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marL="457200" indent="-457200" defTabSz="914400">
              <a:buAutoNum type="arabicPeriod"/>
            </a:pPr>
            <a:r>
              <a:rPr lang="en-US" altLang="ja-JP" dirty="0" err="1"/>
              <a:t>DriveDoor</a:t>
            </a:r>
            <a:r>
              <a:rPr lang="ja-JP" altLang="en-US" dirty="0"/>
              <a:t>　機能・帳票</a:t>
            </a:r>
            <a:endParaRPr lang="en-US" altLang="ja-JP" dirty="0"/>
          </a:p>
        </p:txBody>
      </p:sp>
      <p:sp>
        <p:nvSpPr>
          <p:cNvPr id="6" name="字幕 2">
            <a:extLst>
              <a:ext uri="{FF2B5EF4-FFF2-40B4-BE49-F238E27FC236}">
                <a16:creationId xmlns:a16="http://schemas.microsoft.com/office/drawing/2014/main" id="{F5CA8D19-A16A-533F-219D-FC904183CFD2}"/>
              </a:ext>
            </a:extLst>
          </p:cNvPr>
          <p:cNvSpPr txBox="1">
            <a:spLocks/>
          </p:cNvSpPr>
          <p:nvPr/>
        </p:nvSpPr>
        <p:spPr>
          <a:xfrm>
            <a:off x="327991" y="530846"/>
            <a:ext cx="6788426" cy="433250"/>
          </a:xfrm>
          <a:prstGeom prst="rect">
            <a:avLst/>
          </a:prstGeom>
        </p:spPr>
        <p:txBody>
          <a:bodyPr/>
          <a:lstStyle>
            <a:lvl1pPr marL="0" indent="0" algn="l" rtl="0" eaLnBrk="1" latinLnBrk="0" hangingPunct="1">
              <a:spcBef>
                <a:spcPts val="600"/>
              </a:spcBef>
              <a:buClr>
                <a:schemeClr val="accent1"/>
              </a:buClr>
              <a:buSzPct val="70000"/>
              <a:buFont typeface="Wingdings"/>
              <a:buNone/>
              <a:defRPr kumimoji="1" sz="1400" kern="1200">
                <a:solidFill>
                  <a:schemeClr val="tx1"/>
                </a:solidFill>
                <a:latin typeface="メイリオ" panose="020B0604030504040204" pitchFamily="50" charset="-128"/>
                <a:ea typeface="メイリオ" panose="020B0604030504040204" pitchFamily="50" charset="-128"/>
                <a:cs typeface="+mn-cs"/>
              </a:defRPr>
            </a:lvl1pPr>
            <a:lvl2pPr marL="640080" indent="-274320" algn="l" rtl="0" eaLnBrk="1" latinLnBrk="0" hangingPunct="1">
              <a:spcBef>
                <a:spcPct val="20000"/>
              </a:spcBef>
              <a:buClr>
                <a:schemeClr val="accent1"/>
              </a:buClr>
              <a:buSzPct val="80000"/>
              <a:buFont typeface="Wingdings 2"/>
              <a:buChar char=""/>
              <a:defRPr kumimoji="1" sz="2100" kern="1200">
                <a:solidFill>
                  <a:schemeClr val="tx1"/>
                </a:solidFill>
                <a:latin typeface="メイリオ" panose="020B0604030504040204" pitchFamily="50" charset="-128"/>
                <a:ea typeface="メイリオ" panose="020B0604030504040204" pitchFamily="50" charset="-128"/>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1" sz="1600" kern="1200">
                <a:solidFill>
                  <a:schemeClr val="tx1"/>
                </a:solidFill>
                <a:latin typeface="メイリオ" panose="020B0604030504040204" pitchFamily="50" charset="-128"/>
                <a:ea typeface="メイリオ" panose="020B0604030504040204" pitchFamily="50" charset="-128"/>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a:lstStyle>
          <a:p>
            <a:pPr defTabSz="914400"/>
            <a:r>
              <a:rPr lang="ja-JP" altLang="en-US">
                <a:solidFill>
                  <a:srgbClr val="4D98B9"/>
                </a:solidFill>
                <a:latin typeface="+mn-ea"/>
              </a:rPr>
              <a:t>必要な機能だけ</a:t>
            </a:r>
            <a:r>
              <a:rPr lang="ja-JP" altLang="en-US">
                <a:latin typeface="+mn-ea"/>
              </a:rPr>
              <a:t>を使える機能構成で、無駄な手順はありません</a:t>
            </a:r>
            <a:endParaRPr lang="ja-JP" altLang="en-US" dirty="0">
              <a:latin typeface="+mn-ea"/>
            </a:endParaRPr>
          </a:p>
        </p:txBody>
      </p:sp>
      <p:sp>
        <p:nvSpPr>
          <p:cNvPr id="7" name="正方形/長方形 6">
            <a:extLst>
              <a:ext uri="{FF2B5EF4-FFF2-40B4-BE49-F238E27FC236}">
                <a16:creationId xmlns:a16="http://schemas.microsoft.com/office/drawing/2014/main" id="{8FBD6ACF-DAB5-A352-5237-B0D6EA059F89}"/>
              </a:ext>
            </a:extLst>
          </p:cNvPr>
          <p:cNvSpPr/>
          <p:nvPr/>
        </p:nvSpPr>
        <p:spPr bwMode="auto">
          <a:xfrm>
            <a:off x="2507529" y="1102451"/>
            <a:ext cx="4180223" cy="2546979"/>
          </a:xfrm>
          <a:prstGeom prst="rect">
            <a:avLst/>
          </a:prstGeom>
          <a:solidFill>
            <a:schemeClr val="bg1"/>
          </a:solidFill>
          <a:ln w="19050">
            <a:solidFill>
              <a:srgbClr val="D2E8ED"/>
            </a:solidFill>
          </a:ln>
          <a:effectLst>
            <a:outerShdw blurRad="25400" dist="25400" dir="2700000" algn="tl" rotWithShape="0">
              <a:schemeClr val="bg1">
                <a:lumMod val="75000"/>
                <a:alpha val="40000"/>
              </a:schemeClr>
            </a:outerShdw>
          </a:effectLst>
        </p:spPr>
        <p:style>
          <a:lnRef idx="1">
            <a:schemeClr val="accent6"/>
          </a:lnRef>
          <a:fillRef idx="2">
            <a:schemeClr val="accent6"/>
          </a:fillRef>
          <a:effectRef idx="1">
            <a:schemeClr val="accent6"/>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8" name="正方形/長方形 7">
            <a:extLst>
              <a:ext uri="{FF2B5EF4-FFF2-40B4-BE49-F238E27FC236}">
                <a16:creationId xmlns:a16="http://schemas.microsoft.com/office/drawing/2014/main" id="{6199775D-70E3-27A4-80FE-47DECF6AC897}"/>
              </a:ext>
            </a:extLst>
          </p:cNvPr>
          <p:cNvSpPr/>
          <p:nvPr/>
        </p:nvSpPr>
        <p:spPr bwMode="auto">
          <a:xfrm>
            <a:off x="230313" y="2516165"/>
            <a:ext cx="2114197" cy="4053085"/>
          </a:xfrm>
          <a:prstGeom prst="rect">
            <a:avLst/>
          </a:prstGeom>
          <a:solidFill>
            <a:schemeClr val="bg1"/>
          </a:solidFill>
          <a:ln w="19050">
            <a:solidFill>
              <a:srgbClr val="D2E8ED"/>
            </a:solidFill>
          </a:ln>
          <a:effectLst>
            <a:outerShdw blurRad="25400" dist="25400" dir="2700000" algn="tl" rotWithShape="0">
              <a:schemeClr val="bg1">
                <a:lumMod val="75000"/>
                <a:alpha val="40000"/>
              </a:schemeClr>
            </a:outerShdw>
          </a:effectLst>
        </p:spPr>
        <p:style>
          <a:lnRef idx="1">
            <a:schemeClr val="accent6"/>
          </a:lnRef>
          <a:fillRef idx="2">
            <a:schemeClr val="accent6"/>
          </a:fillRef>
          <a:effectRef idx="1">
            <a:schemeClr val="accent6"/>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9" name="正方形/長方形 8">
            <a:extLst>
              <a:ext uri="{FF2B5EF4-FFF2-40B4-BE49-F238E27FC236}">
                <a16:creationId xmlns:a16="http://schemas.microsoft.com/office/drawing/2014/main" id="{E2758FF7-E23F-E221-A229-8FE4DACCC1A9}"/>
              </a:ext>
            </a:extLst>
          </p:cNvPr>
          <p:cNvSpPr/>
          <p:nvPr/>
        </p:nvSpPr>
        <p:spPr bwMode="auto">
          <a:xfrm>
            <a:off x="2522234" y="3859048"/>
            <a:ext cx="4180223" cy="2711434"/>
          </a:xfrm>
          <a:prstGeom prst="rect">
            <a:avLst/>
          </a:prstGeom>
          <a:solidFill>
            <a:schemeClr val="bg1"/>
          </a:solidFill>
          <a:ln w="19050">
            <a:solidFill>
              <a:srgbClr val="D2E8ED"/>
            </a:solidFill>
          </a:ln>
          <a:effectLst>
            <a:outerShdw blurRad="25400" dist="25400" dir="2700000" algn="tl" rotWithShape="0">
              <a:schemeClr val="bg1">
                <a:lumMod val="75000"/>
                <a:alpha val="40000"/>
              </a:schemeClr>
            </a:outerShdw>
          </a:effectLst>
        </p:spPr>
        <p:style>
          <a:lnRef idx="1">
            <a:schemeClr val="accent6"/>
          </a:lnRef>
          <a:fillRef idx="2">
            <a:schemeClr val="accent6"/>
          </a:fillRef>
          <a:effectRef idx="1">
            <a:schemeClr val="accent6"/>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10" name="正方形/長方形 9">
            <a:extLst>
              <a:ext uri="{FF2B5EF4-FFF2-40B4-BE49-F238E27FC236}">
                <a16:creationId xmlns:a16="http://schemas.microsoft.com/office/drawing/2014/main" id="{3B4B5DFD-F5A9-6384-10E1-3C477B555E2D}"/>
              </a:ext>
            </a:extLst>
          </p:cNvPr>
          <p:cNvSpPr/>
          <p:nvPr/>
        </p:nvSpPr>
        <p:spPr bwMode="auto">
          <a:xfrm>
            <a:off x="6889089" y="3784458"/>
            <a:ext cx="1872707" cy="2795452"/>
          </a:xfrm>
          <a:prstGeom prst="rect">
            <a:avLst/>
          </a:prstGeom>
          <a:solidFill>
            <a:schemeClr val="bg1"/>
          </a:solidFill>
          <a:ln w="19050">
            <a:solidFill>
              <a:srgbClr val="D2E8ED"/>
            </a:solidFill>
          </a:ln>
          <a:effectLst>
            <a:outerShdw blurRad="25400" dist="25400" dir="2700000" algn="tl" rotWithShape="0">
              <a:schemeClr val="bg1">
                <a:lumMod val="75000"/>
                <a:alpha val="40000"/>
              </a:schemeClr>
            </a:outerShdw>
          </a:effectLst>
        </p:spPr>
        <p:style>
          <a:lnRef idx="1">
            <a:schemeClr val="accent6"/>
          </a:lnRef>
          <a:fillRef idx="2">
            <a:schemeClr val="accent6"/>
          </a:fillRef>
          <a:effectRef idx="1">
            <a:schemeClr val="accent6"/>
          </a:effectRef>
          <a:fontRef idx="minor">
            <a:schemeClr val="dk1"/>
          </a:fontRef>
        </p:style>
        <p:txBody>
          <a:bodyPr/>
          <a:lstStyle/>
          <a:p>
            <a:pPr>
              <a:defRPr/>
            </a:pPr>
            <a:endParaRPr lang="zh-TW" altLang="en-US" sz="1000"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12" name="正方形/長方形 11">
            <a:extLst>
              <a:ext uri="{FF2B5EF4-FFF2-40B4-BE49-F238E27FC236}">
                <a16:creationId xmlns:a16="http://schemas.microsoft.com/office/drawing/2014/main" id="{FCA1946C-6A74-3217-5C29-415B287FBEEB}"/>
              </a:ext>
            </a:extLst>
          </p:cNvPr>
          <p:cNvSpPr/>
          <p:nvPr/>
        </p:nvSpPr>
        <p:spPr bwMode="auto">
          <a:xfrm>
            <a:off x="2946095" y="1334574"/>
            <a:ext cx="768626" cy="21632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運送管理</a:t>
            </a:r>
          </a:p>
        </p:txBody>
      </p:sp>
      <p:sp>
        <p:nvSpPr>
          <p:cNvPr id="13" name="正方形/長方形 12">
            <a:extLst>
              <a:ext uri="{FF2B5EF4-FFF2-40B4-BE49-F238E27FC236}">
                <a16:creationId xmlns:a16="http://schemas.microsoft.com/office/drawing/2014/main" id="{405887F5-2B7B-9FB8-1022-ACAD20C3AB22}"/>
              </a:ext>
            </a:extLst>
          </p:cNvPr>
          <p:cNvSpPr/>
          <p:nvPr/>
        </p:nvSpPr>
        <p:spPr bwMode="auto">
          <a:xfrm>
            <a:off x="3019451" y="1532897"/>
            <a:ext cx="1364346" cy="843835"/>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a:lstStyle/>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受発注管理</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配車管理</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実績管理</a:t>
            </a: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デジタコ情報取込</a:t>
            </a:r>
          </a:p>
          <a:p>
            <a:pPr>
              <a:lnSpc>
                <a:spcPct val="110000"/>
              </a:lnSpc>
              <a:defRPr/>
            </a:pPr>
            <a:r>
              <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ETC</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情報取込</a:t>
            </a:r>
          </a:p>
        </p:txBody>
      </p:sp>
      <p:sp>
        <p:nvSpPr>
          <p:cNvPr id="14" name="正方形/長方形 13">
            <a:extLst>
              <a:ext uri="{FF2B5EF4-FFF2-40B4-BE49-F238E27FC236}">
                <a16:creationId xmlns:a16="http://schemas.microsoft.com/office/drawing/2014/main" id="{299A8CBC-89E5-1B42-4D7C-8576695F27F7}"/>
              </a:ext>
            </a:extLst>
          </p:cNvPr>
          <p:cNvSpPr/>
          <p:nvPr/>
        </p:nvSpPr>
        <p:spPr bwMode="auto">
          <a:xfrm>
            <a:off x="5400663" y="1322122"/>
            <a:ext cx="954157" cy="21632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請求・入金管理</a:t>
            </a:r>
          </a:p>
        </p:txBody>
      </p:sp>
      <p:sp>
        <p:nvSpPr>
          <p:cNvPr id="15" name="正方形/長方形 14">
            <a:extLst>
              <a:ext uri="{FF2B5EF4-FFF2-40B4-BE49-F238E27FC236}">
                <a16:creationId xmlns:a16="http://schemas.microsoft.com/office/drawing/2014/main" id="{40233045-B009-E7FC-081A-2B39A40509E9}"/>
              </a:ext>
            </a:extLst>
          </p:cNvPr>
          <p:cNvSpPr/>
          <p:nvPr/>
        </p:nvSpPr>
        <p:spPr bwMode="auto">
          <a:xfrm>
            <a:off x="5403619" y="1542384"/>
            <a:ext cx="1155915" cy="75096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請求</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管理</a:t>
            </a: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入金</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管理</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売掛消込管理</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支払管理</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16" name="正方形/長方形 15">
            <a:extLst>
              <a:ext uri="{FF2B5EF4-FFF2-40B4-BE49-F238E27FC236}">
                <a16:creationId xmlns:a16="http://schemas.microsoft.com/office/drawing/2014/main" id="{4D7E765E-0C87-E570-EB37-CBFF845188CF}"/>
              </a:ext>
            </a:extLst>
          </p:cNvPr>
          <p:cNvSpPr/>
          <p:nvPr/>
        </p:nvSpPr>
        <p:spPr bwMode="auto">
          <a:xfrm>
            <a:off x="7024669" y="4207266"/>
            <a:ext cx="1619709" cy="236843"/>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経費管理</a:t>
            </a:r>
          </a:p>
        </p:txBody>
      </p:sp>
      <p:sp>
        <p:nvSpPr>
          <p:cNvPr id="17" name="正方形/長方形 16">
            <a:extLst>
              <a:ext uri="{FF2B5EF4-FFF2-40B4-BE49-F238E27FC236}">
                <a16:creationId xmlns:a16="http://schemas.microsoft.com/office/drawing/2014/main" id="{7F35CD7E-2BDB-ED81-3974-4FCEF6CE2E09}"/>
              </a:ext>
            </a:extLst>
          </p:cNvPr>
          <p:cNvSpPr/>
          <p:nvPr/>
        </p:nvSpPr>
        <p:spPr bwMode="auto">
          <a:xfrm>
            <a:off x="7486584" y="4444726"/>
            <a:ext cx="790150" cy="525399"/>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一般経費</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車両整備</a:t>
            </a:r>
          </a:p>
        </p:txBody>
      </p:sp>
      <p:sp>
        <p:nvSpPr>
          <p:cNvPr id="19" name="正方形/長方形 18">
            <a:extLst>
              <a:ext uri="{FF2B5EF4-FFF2-40B4-BE49-F238E27FC236}">
                <a16:creationId xmlns:a16="http://schemas.microsoft.com/office/drawing/2014/main" id="{EE568F8F-ECEF-DCBC-CE70-CAD5F5B44A33}"/>
              </a:ext>
            </a:extLst>
          </p:cNvPr>
          <p:cNvSpPr/>
          <p:nvPr/>
        </p:nvSpPr>
        <p:spPr bwMode="auto">
          <a:xfrm>
            <a:off x="2757993" y="5289120"/>
            <a:ext cx="1434719" cy="455641"/>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傭車下払明細表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傭車下払集計表</a:t>
            </a:r>
          </a:p>
        </p:txBody>
      </p:sp>
      <p:sp>
        <p:nvSpPr>
          <p:cNvPr id="20" name="正方形/長方形 19">
            <a:extLst>
              <a:ext uri="{FF2B5EF4-FFF2-40B4-BE49-F238E27FC236}">
                <a16:creationId xmlns:a16="http://schemas.microsoft.com/office/drawing/2014/main" id="{0C32A510-D033-27EC-4CAD-989E722531AD}"/>
              </a:ext>
            </a:extLst>
          </p:cNvPr>
          <p:cNvSpPr/>
          <p:nvPr/>
        </p:nvSpPr>
        <p:spPr bwMode="auto">
          <a:xfrm>
            <a:off x="5360053" y="3998307"/>
            <a:ext cx="564917" cy="249218"/>
          </a:xfrm>
          <a:prstGeom prst="rect">
            <a:avLst/>
          </a:prstGeom>
          <a:noFill/>
          <a:ln>
            <a:noFill/>
          </a:ln>
          <a:effectLst/>
        </p:spPr>
        <p:style>
          <a:lnRef idx="1">
            <a:schemeClr val="accent3"/>
          </a:lnRef>
          <a:fillRef idx="2">
            <a:schemeClr val="accent3"/>
          </a:fillRef>
          <a:effectRef idx="1">
            <a:schemeClr val="accent3"/>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乗務員</a:t>
            </a:r>
          </a:p>
        </p:txBody>
      </p:sp>
      <p:sp>
        <p:nvSpPr>
          <p:cNvPr id="21" name="正方形/長方形 20">
            <a:extLst>
              <a:ext uri="{FF2B5EF4-FFF2-40B4-BE49-F238E27FC236}">
                <a16:creationId xmlns:a16="http://schemas.microsoft.com/office/drawing/2014/main" id="{906216B4-2D44-AA31-0C42-A027908B29BE}"/>
              </a:ext>
            </a:extLst>
          </p:cNvPr>
          <p:cNvSpPr/>
          <p:nvPr/>
        </p:nvSpPr>
        <p:spPr bwMode="auto">
          <a:xfrm>
            <a:off x="5374555" y="4255511"/>
            <a:ext cx="1377923" cy="1263649"/>
          </a:xfrm>
          <a:prstGeom prst="rect">
            <a:avLst/>
          </a:prstGeom>
          <a:noFill/>
          <a:ln>
            <a:noFill/>
          </a:ln>
          <a:effectLst/>
        </p:spPr>
        <p:style>
          <a:lnRef idx="1">
            <a:schemeClr val="accent3"/>
          </a:lnRef>
          <a:fillRef idx="2">
            <a:schemeClr val="accent3"/>
          </a:fillRef>
          <a:effectRef idx="1">
            <a:schemeClr val="accent3"/>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運行明細表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運行日報</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日計表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運行別売上実績表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稼働集計表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収支実績表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年間月別売上対比表</a:t>
            </a:r>
          </a:p>
        </p:txBody>
      </p:sp>
      <p:sp>
        <p:nvSpPr>
          <p:cNvPr id="23" name="正方形/長方形 22">
            <a:extLst>
              <a:ext uri="{FF2B5EF4-FFF2-40B4-BE49-F238E27FC236}">
                <a16:creationId xmlns:a16="http://schemas.microsoft.com/office/drawing/2014/main" id="{A6D74AB9-F6D3-E43C-AE1C-5FB96ECE6F8A}"/>
              </a:ext>
            </a:extLst>
          </p:cNvPr>
          <p:cNvSpPr/>
          <p:nvPr/>
        </p:nvSpPr>
        <p:spPr bwMode="auto">
          <a:xfrm>
            <a:off x="2714377" y="4190682"/>
            <a:ext cx="1445013" cy="858929"/>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lstStyle/>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売上</a:t>
            </a: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明細表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売上集計表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売上日計表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年間月別売上対比表</a:t>
            </a:r>
            <a:endParaRPr lang="en-US" altLang="zh-TW"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売掛残高推移表</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endParaRPr lang="en-US" altLang="zh-TW"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24" name="正方形/長方形 23">
            <a:extLst>
              <a:ext uri="{FF2B5EF4-FFF2-40B4-BE49-F238E27FC236}">
                <a16:creationId xmlns:a16="http://schemas.microsoft.com/office/drawing/2014/main" id="{5EA135AA-DDCF-ECC6-874E-FB9191840310}"/>
              </a:ext>
            </a:extLst>
          </p:cNvPr>
          <p:cNvSpPr/>
          <p:nvPr/>
        </p:nvSpPr>
        <p:spPr bwMode="auto">
          <a:xfrm>
            <a:off x="4062417" y="4247525"/>
            <a:ext cx="483532" cy="220768"/>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車</a:t>
            </a:r>
            <a:r>
              <a:rPr lang="en-US" altLang="ja-JP"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 </a:t>
            </a: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両</a:t>
            </a:r>
          </a:p>
        </p:txBody>
      </p:sp>
      <p:sp>
        <p:nvSpPr>
          <p:cNvPr id="38" name="正方形/長方形 37">
            <a:extLst>
              <a:ext uri="{FF2B5EF4-FFF2-40B4-BE49-F238E27FC236}">
                <a16:creationId xmlns:a16="http://schemas.microsoft.com/office/drawing/2014/main" id="{AEB99478-66DD-A258-66AA-C7E533CB6A61}"/>
              </a:ext>
            </a:extLst>
          </p:cNvPr>
          <p:cNvSpPr/>
          <p:nvPr/>
        </p:nvSpPr>
        <p:spPr bwMode="auto">
          <a:xfrm>
            <a:off x="4049196" y="4439376"/>
            <a:ext cx="1377923" cy="16116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運行明細表</a:t>
            </a: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運行実績一覧</a:t>
            </a: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日計表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売上集計表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車種</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別</a:t>
            </a: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集計表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収支実績表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年間月別売上対比表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車検整備予定表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修理経費時系列一覧</a:t>
            </a:r>
          </a:p>
        </p:txBody>
      </p:sp>
      <p:sp>
        <p:nvSpPr>
          <p:cNvPr id="39" name="正方形/長方形 38">
            <a:extLst>
              <a:ext uri="{FF2B5EF4-FFF2-40B4-BE49-F238E27FC236}">
                <a16:creationId xmlns:a16="http://schemas.microsoft.com/office/drawing/2014/main" id="{78AF48FE-3445-ABA1-EF34-6FC7F7B1207B}"/>
              </a:ext>
            </a:extLst>
          </p:cNvPr>
          <p:cNvSpPr/>
          <p:nvPr/>
        </p:nvSpPr>
        <p:spPr bwMode="auto">
          <a:xfrm>
            <a:off x="5427119" y="5451357"/>
            <a:ext cx="588855" cy="255730"/>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TW"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営業所</a:t>
            </a:r>
            <a:endPar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endParaRPr>
          </a:p>
        </p:txBody>
      </p:sp>
      <p:sp>
        <p:nvSpPr>
          <p:cNvPr id="40" name="正方形/長方形 39">
            <a:extLst>
              <a:ext uri="{FF2B5EF4-FFF2-40B4-BE49-F238E27FC236}">
                <a16:creationId xmlns:a16="http://schemas.microsoft.com/office/drawing/2014/main" id="{C68EE8C5-6315-86CA-AED1-5724F0460CC5}"/>
              </a:ext>
            </a:extLst>
          </p:cNvPr>
          <p:cNvSpPr/>
          <p:nvPr/>
        </p:nvSpPr>
        <p:spPr bwMode="auto">
          <a:xfrm>
            <a:off x="5417094" y="5669194"/>
            <a:ext cx="837058" cy="504825"/>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日計表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収支実績表</a:t>
            </a:r>
            <a:endParaRPr lang="en-US" altLang="zh-TW"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41" name="正方形/長方形 40">
            <a:extLst>
              <a:ext uri="{FF2B5EF4-FFF2-40B4-BE49-F238E27FC236}">
                <a16:creationId xmlns:a16="http://schemas.microsoft.com/office/drawing/2014/main" id="{6B861397-D6A5-E99A-4DDE-70A7115E2699}"/>
              </a:ext>
            </a:extLst>
          </p:cNvPr>
          <p:cNvSpPr/>
          <p:nvPr/>
        </p:nvSpPr>
        <p:spPr bwMode="auto">
          <a:xfrm>
            <a:off x="5096509" y="2720810"/>
            <a:ext cx="1520982" cy="85212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請求</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書</a:t>
            </a: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入金一</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予定表</a:t>
            </a:r>
            <a:r>
              <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一覧表</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支払予定表</a:t>
            </a:r>
            <a:r>
              <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一覧表</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売掛</a:t>
            </a:r>
            <a:r>
              <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買掛残高一覧表</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42" name="正方形/長方形 41">
            <a:extLst>
              <a:ext uri="{FF2B5EF4-FFF2-40B4-BE49-F238E27FC236}">
                <a16:creationId xmlns:a16="http://schemas.microsoft.com/office/drawing/2014/main" id="{2D7F87B1-38A4-9B7E-240C-6EB62C9A2205}"/>
              </a:ext>
            </a:extLst>
          </p:cNvPr>
          <p:cNvSpPr/>
          <p:nvPr/>
        </p:nvSpPr>
        <p:spPr bwMode="auto">
          <a:xfrm>
            <a:off x="3024479" y="2635285"/>
            <a:ext cx="1991067" cy="856526"/>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配車</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一覧表</a:t>
            </a: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配車依頼書</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配車指示書</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点呼記録簿</a:t>
            </a:r>
          </a:p>
          <a:p>
            <a:pPr>
              <a:lnSpc>
                <a:spcPct val="110000"/>
              </a:lnSpc>
              <a:defRPr/>
            </a:pPr>
            <a:r>
              <a:rPr lang="en-US" altLang="zh-TW"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ETC</a:t>
            </a: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利用</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明細</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貨物自動車運送事業実績報告書</a:t>
            </a: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43" name="正方形/長方形 42">
            <a:extLst>
              <a:ext uri="{FF2B5EF4-FFF2-40B4-BE49-F238E27FC236}">
                <a16:creationId xmlns:a16="http://schemas.microsoft.com/office/drawing/2014/main" id="{962EF861-14BB-4BF8-4C47-1E96A91873F1}"/>
              </a:ext>
            </a:extLst>
          </p:cNvPr>
          <p:cNvSpPr/>
          <p:nvPr/>
        </p:nvSpPr>
        <p:spPr bwMode="auto">
          <a:xfrm>
            <a:off x="7542657" y="5493961"/>
            <a:ext cx="1070360" cy="525399"/>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a:lstStyle/>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一般経費</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一覧</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車両</a:t>
            </a: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修理経費</a:t>
            </a:r>
          </a:p>
          <a:p>
            <a:pPr>
              <a:lnSpc>
                <a:spcPct val="110000"/>
              </a:lnSpc>
              <a:defRPr/>
            </a:pPr>
            <a:endPar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44" name="矢印: 右 46">
            <a:extLst>
              <a:ext uri="{FF2B5EF4-FFF2-40B4-BE49-F238E27FC236}">
                <a16:creationId xmlns:a16="http://schemas.microsoft.com/office/drawing/2014/main" id="{5632EAEE-5ECC-F277-9DDC-30E9AEB3B54F}"/>
              </a:ext>
            </a:extLst>
          </p:cNvPr>
          <p:cNvSpPr/>
          <p:nvPr/>
        </p:nvSpPr>
        <p:spPr>
          <a:xfrm>
            <a:off x="4320126" y="1689064"/>
            <a:ext cx="503748" cy="450820"/>
          </a:xfrm>
          <a:prstGeom prst="rightArrow">
            <a:avLst/>
          </a:prstGeom>
          <a:solidFill>
            <a:srgbClr val="83BECC"/>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DBD08332-F527-0F4C-656F-86ED936CE27E}"/>
              </a:ext>
            </a:extLst>
          </p:cNvPr>
          <p:cNvSpPr/>
          <p:nvPr/>
        </p:nvSpPr>
        <p:spPr bwMode="auto">
          <a:xfrm>
            <a:off x="2761269" y="6004692"/>
            <a:ext cx="1431443" cy="455641"/>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a:lstStyle/>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発注</a:t>
            </a: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明細表</a:t>
            </a:r>
          </a:p>
          <a:p>
            <a:pPr>
              <a:lnSpc>
                <a:spcPct val="110000"/>
              </a:lnSpc>
              <a:defRPr/>
            </a:pP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年間月別</a:t>
            </a: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発注</a:t>
            </a: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対比表</a:t>
            </a:r>
          </a:p>
        </p:txBody>
      </p:sp>
      <p:sp>
        <p:nvSpPr>
          <p:cNvPr id="48" name="正方形/長方形 47">
            <a:extLst>
              <a:ext uri="{FF2B5EF4-FFF2-40B4-BE49-F238E27FC236}">
                <a16:creationId xmlns:a16="http://schemas.microsoft.com/office/drawing/2014/main" id="{8F9ECC6C-D98D-3EC8-24BE-D81961513F8A}"/>
              </a:ext>
            </a:extLst>
          </p:cNvPr>
          <p:cNvSpPr/>
          <p:nvPr/>
        </p:nvSpPr>
        <p:spPr bwMode="auto">
          <a:xfrm>
            <a:off x="700132" y="5487236"/>
            <a:ext cx="1555926" cy="1054165"/>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lstStyle/>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営業所</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自社銀行口座</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日計表出力</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システム区分</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利用権限</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基本情報</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49" name="正方形/長方形 48">
            <a:extLst>
              <a:ext uri="{FF2B5EF4-FFF2-40B4-BE49-F238E27FC236}">
                <a16:creationId xmlns:a16="http://schemas.microsoft.com/office/drawing/2014/main" id="{AB7324F4-9BDE-921C-E4AA-EFDEBB2E88B1}"/>
              </a:ext>
            </a:extLst>
          </p:cNvPr>
          <p:cNvSpPr/>
          <p:nvPr/>
        </p:nvSpPr>
        <p:spPr bwMode="auto">
          <a:xfrm>
            <a:off x="730487" y="3199462"/>
            <a:ext cx="1698906" cy="198963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lstStyle/>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取引先</a:t>
            </a: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車両</a:t>
            </a: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人員</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a:t>
            </a:r>
            <a:r>
              <a:rPr lang="zh-TW"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乗務員台帳</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品名</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発着地</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発着地単価一覧</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発着地距離一覧</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配車表登録（テンプレート）</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定期貨物</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コース</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r>
              <a:rPr lang="ja-JP" altLang="en-US"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rPr>
              <a:t>ユーザ種別</a:t>
            </a: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a:p>
            <a:pPr>
              <a:lnSpc>
                <a:spcPct val="110000"/>
              </a:lnSpc>
              <a:defRPr/>
            </a:pPr>
            <a:endParaRPr lang="en-US" altLang="ja-JP" sz="950" dirty="0">
              <a:solidFill>
                <a:schemeClr val="tx1">
                  <a:lumMod val="85000"/>
                  <a:lumOff val="15000"/>
                </a:schemeClr>
              </a:solidFill>
              <a:latin typeface="Meiryo UI" panose="020B0604030504040204" pitchFamily="50" charset="-128"/>
              <a:ea typeface="Meiryo UI" panose="020B0604030504040204" pitchFamily="50" charset="-128"/>
              <a:cs typeface="メイリオ" pitchFamily="50" charset="-128"/>
            </a:endParaRPr>
          </a:p>
        </p:txBody>
      </p:sp>
      <p:sp>
        <p:nvSpPr>
          <p:cNvPr id="51" name="正方形/長方形 50">
            <a:extLst>
              <a:ext uri="{FF2B5EF4-FFF2-40B4-BE49-F238E27FC236}">
                <a16:creationId xmlns:a16="http://schemas.microsoft.com/office/drawing/2014/main" id="{6C61F991-CF7B-1A4A-C37E-B6C58D77C709}"/>
              </a:ext>
            </a:extLst>
          </p:cNvPr>
          <p:cNvSpPr/>
          <p:nvPr/>
        </p:nvSpPr>
        <p:spPr bwMode="auto">
          <a:xfrm>
            <a:off x="3617468" y="6271854"/>
            <a:ext cx="2942066" cy="2592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a:lstStyle/>
          <a:p>
            <a:pPr algn="ctr">
              <a:defRPr/>
            </a:pPr>
            <a:r>
              <a:rPr lang="ja-JP" altLang="en-US" sz="1000" b="1" dirty="0">
                <a:solidFill>
                  <a:srgbClr val="DF5D29"/>
                </a:solidFill>
                <a:latin typeface="Meiryo UI" panose="020B0604030504040204" pitchFamily="50" charset="-128"/>
                <a:ea typeface="Meiryo UI" panose="020B0604030504040204" pitchFamily="50" charset="-128"/>
                <a:cs typeface="メイリオ" pitchFamily="50" charset="-128"/>
              </a:rPr>
              <a:t>帳票レイアウトは全てカスタマイズ可</a:t>
            </a:r>
            <a:endParaRPr lang="zh-TW" altLang="en-US" sz="1000" b="1" dirty="0">
              <a:solidFill>
                <a:srgbClr val="DF5D29"/>
              </a:solidFill>
              <a:latin typeface="Meiryo UI" panose="020B0604030504040204" pitchFamily="50" charset="-128"/>
              <a:ea typeface="Meiryo UI" panose="020B0604030504040204" pitchFamily="50" charset="-128"/>
              <a:cs typeface="メイリオ" pitchFamily="50" charset="-128"/>
            </a:endParaRPr>
          </a:p>
        </p:txBody>
      </p:sp>
      <p:grpSp>
        <p:nvGrpSpPr>
          <p:cNvPr id="52" name="グループ化 51">
            <a:extLst>
              <a:ext uri="{FF2B5EF4-FFF2-40B4-BE49-F238E27FC236}">
                <a16:creationId xmlns:a16="http://schemas.microsoft.com/office/drawing/2014/main" id="{59FE0694-DF89-3E6D-187D-5B757B814108}"/>
              </a:ext>
            </a:extLst>
          </p:cNvPr>
          <p:cNvGrpSpPr/>
          <p:nvPr/>
        </p:nvGrpSpPr>
        <p:grpSpPr>
          <a:xfrm>
            <a:off x="3912123" y="876693"/>
            <a:ext cx="1319753" cy="433632"/>
            <a:chOff x="-1055802" y="2384982"/>
            <a:chExt cx="1319753" cy="433632"/>
          </a:xfrm>
          <a:effectLst>
            <a:outerShdw blurRad="25400" dist="12700" dir="2700000" algn="ctr" rotWithShape="0">
              <a:schemeClr val="bg1">
                <a:lumMod val="75000"/>
              </a:schemeClr>
            </a:outerShdw>
          </a:effectLst>
        </p:grpSpPr>
        <p:sp>
          <p:nvSpPr>
            <p:cNvPr id="53" name="ホームベース 90">
              <a:extLst>
                <a:ext uri="{FF2B5EF4-FFF2-40B4-BE49-F238E27FC236}">
                  <a16:creationId xmlns:a16="http://schemas.microsoft.com/office/drawing/2014/main" id="{B5427436-C5BF-7557-DAA6-4456EDE83114}"/>
                </a:ext>
              </a:extLst>
            </p:cNvPr>
            <p:cNvSpPr/>
            <p:nvPr/>
          </p:nvSpPr>
          <p:spPr>
            <a:xfrm rot="5400000">
              <a:off x="-603315" y="1951348"/>
              <a:ext cx="414779" cy="1319753"/>
            </a:xfrm>
            <a:prstGeom prst="homePlate">
              <a:avLst/>
            </a:prstGeom>
            <a:solidFill>
              <a:srgbClr val="4D98B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kumimoji="1" lang="ja-JP" altLang="en-US" spc="3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9612FB18-8C6C-B259-4D9C-31AD065196F4}"/>
                </a:ext>
              </a:extLst>
            </p:cNvPr>
            <p:cNvSpPr txBox="1"/>
            <p:nvPr/>
          </p:nvSpPr>
          <p:spPr>
            <a:xfrm>
              <a:off x="-909687" y="2384982"/>
              <a:ext cx="1027522" cy="324833"/>
            </a:xfrm>
            <a:prstGeom prst="rect">
              <a:avLst/>
            </a:prstGeom>
            <a:noFill/>
          </p:spPr>
          <p:txBody>
            <a:bodyPr wrap="none" rtlCol="0">
              <a:spAutoFit/>
            </a:bodyPr>
            <a:lstStyle/>
            <a:p>
              <a:pPr algn="ctr">
                <a:lnSpc>
                  <a:spcPct val="125000"/>
                </a:lnSpc>
              </a:pPr>
              <a:r>
                <a:rPr lang="ja-JP" altLang="en-US" sz="1300" b="1" spc="300" dirty="0">
                  <a:solidFill>
                    <a:schemeClr val="bg1"/>
                  </a:solidFill>
                  <a:latin typeface="Meiryo UI" panose="020B0604030504040204" pitchFamily="50" charset="-128"/>
                  <a:ea typeface="Meiryo UI" panose="020B0604030504040204" pitchFamily="50" charset="-128"/>
                  <a:cs typeface="メイリオ" pitchFamily="50" charset="-128"/>
                </a:rPr>
                <a:t>主要機能</a:t>
              </a:r>
              <a:endParaRPr lang="zh-TW" altLang="en-US" sz="1300" b="1" spc="300" dirty="0">
                <a:solidFill>
                  <a:schemeClr val="bg1"/>
                </a:solidFill>
                <a:latin typeface="Meiryo UI" panose="020B0604030504040204" pitchFamily="50" charset="-128"/>
                <a:ea typeface="Meiryo UI" panose="020B0604030504040204" pitchFamily="50" charset="-128"/>
                <a:cs typeface="メイリオ" pitchFamily="50" charset="-128"/>
              </a:endParaRPr>
            </a:p>
          </p:txBody>
        </p:sp>
      </p:grpSp>
      <p:grpSp>
        <p:nvGrpSpPr>
          <p:cNvPr id="56" name="グループ化 55">
            <a:extLst>
              <a:ext uri="{FF2B5EF4-FFF2-40B4-BE49-F238E27FC236}">
                <a16:creationId xmlns:a16="http://schemas.microsoft.com/office/drawing/2014/main" id="{8AFC0F6E-5D2C-D7B7-7C41-F56A6B4E09F0}"/>
              </a:ext>
            </a:extLst>
          </p:cNvPr>
          <p:cNvGrpSpPr/>
          <p:nvPr/>
        </p:nvGrpSpPr>
        <p:grpSpPr>
          <a:xfrm>
            <a:off x="3912123" y="3719467"/>
            <a:ext cx="1319753" cy="433632"/>
            <a:chOff x="-1055802" y="2384982"/>
            <a:chExt cx="1319753" cy="433632"/>
          </a:xfrm>
          <a:effectLst>
            <a:outerShdw blurRad="25400" dist="12700" dir="2700000" algn="ctr" rotWithShape="0">
              <a:schemeClr val="bg1">
                <a:lumMod val="75000"/>
              </a:schemeClr>
            </a:outerShdw>
          </a:effectLst>
        </p:grpSpPr>
        <p:sp>
          <p:nvSpPr>
            <p:cNvPr id="57" name="ホームベース 94">
              <a:extLst>
                <a:ext uri="{FF2B5EF4-FFF2-40B4-BE49-F238E27FC236}">
                  <a16:creationId xmlns:a16="http://schemas.microsoft.com/office/drawing/2014/main" id="{7DF89048-BAB5-3DA3-766C-CF3C20334E76}"/>
                </a:ext>
              </a:extLst>
            </p:cNvPr>
            <p:cNvSpPr/>
            <p:nvPr/>
          </p:nvSpPr>
          <p:spPr>
            <a:xfrm rot="5400000">
              <a:off x="-603315" y="1951348"/>
              <a:ext cx="414779" cy="1319753"/>
            </a:xfrm>
            <a:prstGeom prst="homePlate">
              <a:avLst/>
            </a:prstGeom>
            <a:solidFill>
              <a:schemeClr val="bg1"/>
            </a:solidFill>
            <a:ln w="19050">
              <a:solidFill>
                <a:srgbClr val="4D98B9"/>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kumimoji="1" lang="ja-JP" altLang="en-US" spc="300">
                <a:latin typeface="Meiryo UI" panose="020B0604030504040204" pitchFamily="50" charset="-128"/>
                <a:ea typeface="Meiryo UI" panose="020B0604030504040204" pitchFamily="50" charset="-128"/>
              </a:endParaRPr>
            </a:p>
          </p:txBody>
        </p:sp>
        <p:sp>
          <p:nvSpPr>
            <p:cNvPr id="58" name="テキスト ボックス 57">
              <a:extLst>
                <a:ext uri="{FF2B5EF4-FFF2-40B4-BE49-F238E27FC236}">
                  <a16:creationId xmlns:a16="http://schemas.microsoft.com/office/drawing/2014/main" id="{9A05ED63-FFFC-6792-D215-038CE7EAE9E8}"/>
                </a:ext>
              </a:extLst>
            </p:cNvPr>
            <p:cNvSpPr txBox="1"/>
            <p:nvPr/>
          </p:nvSpPr>
          <p:spPr>
            <a:xfrm>
              <a:off x="-872980" y="2384982"/>
              <a:ext cx="954107" cy="295978"/>
            </a:xfrm>
            <a:prstGeom prst="rect">
              <a:avLst/>
            </a:prstGeom>
            <a:noFill/>
            <a:ln>
              <a:noFill/>
            </a:ln>
          </p:spPr>
          <p:txBody>
            <a:bodyPr wrap="none" rtlCol="0">
              <a:spAutoFit/>
            </a:bodyPr>
            <a:lstStyle/>
            <a:p>
              <a:pPr algn="ctr">
                <a:lnSpc>
                  <a:spcPct val="125000"/>
                </a:lnSpc>
              </a:pPr>
              <a:r>
                <a:rPr lang="ja-JP" altLang="en-US" sz="1200" b="1" spc="300">
                  <a:solidFill>
                    <a:srgbClr val="4D98B9"/>
                  </a:solidFill>
                  <a:latin typeface="Meiryo UI" panose="020B0604030504040204" pitchFamily="50" charset="-128"/>
                  <a:ea typeface="Meiryo UI" panose="020B0604030504040204" pitchFamily="50" charset="-128"/>
                  <a:cs typeface="メイリオ" pitchFamily="50" charset="-128"/>
                </a:rPr>
                <a:t>随時帳票</a:t>
              </a:r>
            </a:p>
          </p:txBody>
        </p:sp>
      </p:grpSp>
      <p:grpSp>
        <p:nvGrpSpPr>
          <p:cNvPr id="59" name="グループ化 58">
            <a:extLst>
              <a:ext uri="{FF2B5EF4-FFF2-40B4-BE49-F238E27FC236}">
                <a16:creationId xmlns:a16="http://schemas.microsoft.com/office/drawing/2014/main" id="{736BD12E-988A-2DEC-B1F7-9A602E2D7CF8}"/>
              </a:ext>
            </a:extLst>
          </p:cNvPr>
          <p:cNvGrpSpPr/>
          <p:nvPr/>
        </p:nvGrpSpPr>
        <p:grpSpPr>
          <a:xfrm>
            <a:off x="638192" y="2331143"/>
            <a:ext cx="1319753" cy="433632"/>
            <a:chOff x="-1055802" y="2384982"/>
            <a:chExt cx="1319753" cy="433632"/>
          </a:xfrm>
          <a:effectLst>
            <a:outerShdw blurRad="25400" dist="12700" dir="2700000" algn="ctr" rotWithShape="0">
              <a:schemeClr val="bg1">
                <a:lumMod val="75000"/>
              </a:schemeClr>
            </a:outerShdw>
          </a:effectLst>
        </p:grpSpPr>
        <p:sp>
          <p:nvSpPr>
            <p:cNvPr id="60" name="ホームベース 97">
              <a:extLst>
                <a:ext uri="{FF2B5EF4-FFF2-40B4-BE49-F238E27FC236}">
                  <a16:creationId xmlns:a16="http://schemas.microsoft.com/office/drawing/2014/main" id="{45F33E01-FE4B-0246-D635-4901050DE75E}"/>
                </a:ext>
              </a:extLst>
            </p:cNvPr>
            <p:cNvSpPr/>
            <p:nvPr/>
          </p:nvSpPr>
          <p:spPr>
            <a:xfrm rot="5400000">
              <a:off x="-603315" y="1951348"/>
              <a:ext cx="414779" cy="1319753"/>
            </a:xfrm>
            <a:prstGeom prst="homePlate">
              <a:avLst/>
            </a:prstGeom>
            <a:solidFill>
              <a:schemeClr val="bg1"/>
            </a:solidFill>
            <a:ln w="19050">
              <a:solidFill>
                <a:srgbClr val="4D98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pc="300">
                <a:latin typeface="Meiryo UI" panose="020B0604030504040204" pitchFamily="50" charset="-128"/>
                <a:ea typeface="Meiryo UI" panose="020B0604030504040204" pitchFamily="50" charset="-128"/>
              </a:endParaRPr>
            </a:p>
          </p:txBody>
        </p:sp>
        <p:sp>
          <p:nvSpPr>
            <p:cNvPr id="61" name="テキスト ボックス 60">
              <a:extLst>
                <a:ext uri="{FF2B5EF4-FFF2-40B4-BE49-F238E27FC236}">
                  <a16:creationId xmlns:a16="http://schemas.microsoft.com/office/drawing/2014/main" id="{ED47D2AE-B003-EF46-013F-4681F05C94A6}"/>
                </a:ext>
              </a:extLst>
            </p:cNvPr>
            <p:cNvSpPr txBox="1"/>
            <p:nvPr/>
          </p:nvSpPr>
          <p:spPr>
            <a:xfrm>
              <a:off x="-916279" y="2384982"/>
              <a:ext cx="1056700" cy="295978"/>
            </a:xfrm>
            <a:prstGeom prst="rect">
              <a:avLst/>
            </a:prstGeom>
            <a:noFill/>
            <a:ln>
              <a:noFill/>
            </a:ln>
          </p:spPr>
          <p:txBody>
            <a:bodyPr wrap="none" rtlCol="0">
              <a:spAutoFit/>
            </a:bodyPr>
            <a:lstStyle/>
            <a:p>
              <a:pPr algn="ctr">
                <a:lnSpc>
                  <a:spcPct val="125000"/>
                </a:lnSpc>
              </a:pPr>
              <a:r>
                <a:rPr lang="ja-JP" altLang="en-US" sz="1200" b="1" spc="300">
                  <a:solidFill>
                    <a:srgbClr val="4D98B9"/>
                  </a:solidFill>
                  <a:latin typeface="Meiryo UI" panose="020B0604030504040204" pitchFamily="50" charset="-128"/>
                  <a:ea typeface="Meiryo UI" panose="020B0604030504040204" pitchFamily="50" charset="-128"/>
                  <a:cs typeface="メイリオ" pitchFamily="50" charset="-128"/>
                </a:rPr>
                <a:t>マスタ管理</a:t>
              </a:r>
            </a:p>
          </p:txBody>
        </p:sp>
      </p:grpSp>
      <p:grpSp>
        <p:nvGrpSpPr>
          <p:cNvPr id="62" name="グループ化 61">
            <a:extLst>
              <a:ext uri="{FF2B5EF4-FFF2-40B4-BE49-F238E27FC236}">
                <a16:creationId xmlns:a16="http://schemas.microsoft.com/office/drawing/2014/main" id="{1ECD4D7A-A2B1-D8C8-39DB-29BA398BDEB4}"/>
              </a:ext>
            </a:extLst>
          </p:cNvPr>
          <p:cNvGrpSpPr/>
          <p:nvPr/>
        </p:nvGrpSpPr>
        <p:grpSpPr>
          <a:xfrm>
            <a:off x="7195975" y="3639908"/>
            <a:ext cx="1319753" cy="433632"/>
            <a:chOff x="-1055802" y="2384982"/>
            <a:chExt cx="1319753" cy="433632"/>
          </a:xfrm>
          <a:effectLst>
            <a:outerShdw blurRad="25400" dist="12700" dir="2700000" algn="ctr" rotWithShape="0">
              <a:schemeClr val="bg1">
                <a:lumMod val="75000"/>
              </a:schemeClr>
            </a:outerShdw>
          </a:effectLst>
        </p:grpSpPr>
        <p:sp>
          <p:nvSpPr>
            <p:cNvPr id="63" name="ホームベース 100">
              <a:extLst>
                <a:ext uri="{FF2B5EF4-FFF2-40B4-BE49-F238E27FC236}">
                  <a16:creationId xmlns:a16="http://schemas.microsoft.com/office/drawing/2014/main" id="{A7004EEC-D1E2-06AD-16C6-D19ED375CFEB}"/>
                </a:ext>
              </a:extLst>
            </p:cNvPr>
            <p:cNvSpPr/>
            <p:nvPr/>
          </p:nvSpPr>
          <p:spPr>
            <a:xfrm rot="5400000">
              <a:off x="-603315" y="1951348"/>
              <a:ext cx="414779" cy="1319753"/>
            </a:xfrm>
            <a:prstGeom prst="homePlate">
              <a:avLst/>
            </a:prstGeom>
            <a:solidFill>
              <a:schemeClr val="bg1"/>
            </a:solidFill>
            <a:ln w="19050">
              <a:solidFill>
                <a:srgbClr val="4D98B9"/>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kumimoji="1" lang="ja-JP" altLang="en-US" spc="300">
                <a:latin typeface="Meiryo UI" panose="020B0604030504040204" pitchFamily="50" charset="-128"/>
                <a:ea typeface="Meiryo UI" panose="020B0604030504040204" pitchFamily="50" charset="-128"/>
              </a:endParaRPr>
            </a:p>
          </p:txBody>
        </p:sp>
        <p:sp>
          <p:nvSpPr>
            <p:cNvPr id="64" name="テキスト ボックス 63">
              <a:extLst>
                <a:ext uri="{FF2B5EF4-FFF2-40B4-BE49-F238E27FC236}">
                  <a16:creationId xmlns:a16="http://schemas.microsoft.com/office/drawing/2014/main" id="{B9AC2AB8-1359-B6B2-F456-D40151586EFE}"/>
                </a:ext>
              </a:extLst>
            </p:cNvPr>
            <p:cNvSpPr txBox="1"/>
            <p:nvPr/>
          </p:nvSpPr>
          <p:spPr>
            <a:xfrm>
              <a:off x="-872980" y="2384982"/>
              <a:ext cx="954107" cy="295978"/>
            </a:xfrm>
            <a:prstGeom prst="rect">
              <a:avLst/>
            </a:prstGeom>
            <a:noFill/>
            <a:ln>
              <a:noFill/>
            </a:ln>
          </p:spPr>
          <p:txBody>
            <a:bodyPr wrap="none" rtlCol="0">
              <a:spAutoFit/>
            </a:bodyPr>
            <a:lstStyle/>
            <a:p>
              <a:pPr algn="ctr">
                <a:lnSpc>
                  <a:spcPct val="125000"/>
                </a:lnSpc>
              </a:pPr>
              <a:r>
                <a:rPr lang="ja-JP" altLang="en-US" sz="1200" b="1" spc="300">
                  <a:solidFill>
                    <a:srgbClr val="4D98B9"/>
                  </a:solidFill>
                  <a:latin typeface="Meiryo UI" panose="020B0604030504040204" pitchFamily="50" charset="-128"/>
                  <a:ea typeface="Meiryo UI" panose="020B0604030504040204" pitchFamily="50" charset="-128"/>
                  <a:cs typeface="メイリオ" pitchFamily="50" charset="-128"/>
                </a:rPr>
                <a:t>補助機能</a:t>
              </a:r>
            </a:p>
          </p:txBody>
        </p:sp>
      </p:grpSp>
      <p:cxnSp>
        <p:nvCxnSpPr>
          <p:cNvPr id="65" name="直線コネクタ 64">
            <a:extLst>
              <a:ext uri="{FF2B5EF4-FFF2-40B4-BE49-F238E27FC236}">
                <a16:creationId xmlns:a16="http://schemas.microsoft.com/office/drawing/2014/main" id="{9BBD251A-1868-3C35-5E48-EA2B3F01A376}"/>
              </a:ext>
            </a:extLst>
          </p:cNvPr>
          <p:cNvCxnSpPr>
            <a:cxnSpLocks/>
          </p:cNvCxnSpPr>
          <p:nvPr/>
        </p:nvCxnSpPr>
        <p:spPr>
          <a:xfrm>
            <a:off x="3038860" y="1529208"/>
            <a:ext cx="622853"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78F5337E-1684-D2CA-27C2-3F315D92F130}"/>
              </a:ext>
            </a:extLst>
          </p:cNvPr>
          <p:cNvCxnSpPr>
            <a:cxnSpLocks/>
          </p:cNvCxnSpPr>
          <p:nvPr/>
        </p:nvCxnSpPr>
        <p:spPr>
          <a:xfrm>
            <a:off x="5420542" y="1516756"/>
            <a:ext cx="936327"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grpSp>
        <p:nvGrpSpPr>
          <p:cNvPr id="110" name="グループ化 109">
            <a:extLst>
              <a:ext uri="{FF2B5EF4-FFF2-40B4-BE49-F238E27FC236}">
                <a16:creationId xmlns:a16="http://schemas.microsoft.com/office/drawing/2014/main" id="{A96B9FCD-DB6D-4BD0-AF12-90EF81552FF7}"/>
              </a:ext>
            </a:extLst>
          </p:cNvPr>
          <p:cNvGrpSpPr/>
          <p:nvPr/>
        </p:nvGrpSpPr>
        <p:grpSpPr>
          <a:xfrm>
            <a:off x="2544312" y="3957945"/>
            <a:ext cx="910885" cy="243849"/>
            <a:chOff x="2541480" y="4003676"/>
            <a:chExt cx="910885" cy="243849"/>
          </a:xfrm>
          <a:effectLst/>
        </p:grpSpPr>
        <p:sp>
          <p:nvSpPr>
            <p:cNvPr id="22" name="正方形/長方形 21">
              <a:extLst>
                <a:ext uri="{FF2B5EF4-FFF2-40B4-BE49-F238E27FC236}">
                  <a16:creationId xmlns:a16="http://schemas.microsoft.com/office/drawing/2014/main" id="{EC331AF3-5194-35EE-574E-E689156019EF}"/>
                </a:ext>
              </a:extLst>
            </p:cNvPr>
            <p:cNvSpPr/>
            <p:nvPr/>
          </p:nvSpPr>
          <p:spPr bwMode="auto">
            <a:xfrm>
              <a:off x="2541480" y="4003676"/>
              <a:ext cx="910885" cy="243849"/>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得意先</a:t>
              </a:r>
            </a:p>
          </p:txBody>
        </p:sp>
        <p:cxnSp>
          <p:nvCxnSpPr>
            <p:cNvPr id="67" name="直線コネクタ 66">
              <a:extLst>
                <a:ext uri="{FF2B5EF4-FFF2-40B4-BE49-F238E27FC236}">
                  <a16:creationId xmlns:a16="http://schemas.microsoft.com/office/drawing/2014/main" id="{3D4D9F2A-60E8-3CD1-FC17-7C1DA4803DA4}"/>
                </a:ext>
              </a:extLst>
            </p:cNvPr>
            <p:cNvCxnSpPr>
              <a:cxnSpLocks/>
            </p:cNvCxnSpPr>
            <p:nvPr/>
          </p:nvCxnSpPr>
          <p:spPr>
            <a:xfrm>
              <a:off x="2784033" y="4233554"/>
              <a:ext cx="497618"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grpSp>
      <p:cxnSp>
        <p:nvCxnSpPr>
          <p:cNvPr id="68" name="直線コネクタ 67">
            <a:extLst>
              <a:ext uri="{FF2B5EF4-FFF2-40B4-BE49-F238E27FC236}">
                <a16:creationId xmlns:a16="http://schemas.microsoft.com/office/drawing/2014/main" id="{F6D228B2-57B0-65E4-70F8-C369D702775E}"/>
              </a:ext>
            </a:extLst>
          </p:cNvPr>
          <p:cNvCxnSpPr>
            <a:cxnSpLocks/>
          </p:cNvCxnSpPr>
          <p:nvPr/>
        </p:nvCxnSpPr>
        <p:spPr>
          <a:xfrm>
            <a:off x="4113683" y="4435247"/>
            <a:ext cx="381000"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099176B7-2028-02CE-ECCA-4939AC302B15}"/>
              </a:ext>
            </a:extLst>
          </p:cNvPr>
          <p:cNvCxnSpPr>
            <a:cxnSpLocks/>
          </p:cNvCxnSpPr>
          <p:nvPr/>
        </p:nvCxnSpPr>
        <p:spPr>
          <a:xfrm>
            <a:off x="5397810" y="4202401"/>
            <a:ext cx="489402"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8C8832BE-F90C-E661-E151-F6F05E2FC16B}"/>
              </a:ext>
            </a:extLst>
          </p:cNvPr>
          <p:cNvCxnSpPr>
            <a:cxnSpLocks/>
          </p:cNvCxnSpPr>
          <p:nvPr/>
        </p:nvCxnSpPr>
        <p:spPr>
          <a:xfrm>
            <a:off x="5476845" y="5664965"/>
            <a:ext cx="489402" cy="0"/>
          </a:xfrm>
          <a:prstGeom prst="line">
            <a:avLst/>
          </a:prstGeom>
          <a:ln w="19050">
            <a:solidFill>
              <a:srgbClr val="83BECC"/>
            </a:solidFill>
          </a:ln>
          <a:effectLst/>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E7EEBDBD-9804-114D-3525-F4C7E0B363C8}"/>
              </a:ext>
            </a:extLst>
          </p:cNvPr>
          <p:cNvGrpSpPr/>
          <p:nvPr/>
        </p:nvGrpSpPr>
        <p:grpSpPr>
          <a:xfrm>
            <a:off x="637694" y="2951670"/>
            <a:ext cx="776902" cy="228794"/>
            <a:chOff x="615108" y="2432775"/>
            <a:chExt cx="776902" cy="228794"/>
          </a:xfrm>
          <a:effectLst/>
        </p:grpSpPr>
        <p:sp>
          <p:nvSpPr>
            <p:cNvPr id="50" name="正方形/長方形 49">
              <a:extLst>
                <a:ext uri="{FF2B5EF4-FFF2-40B4-BE49-F238E27FC236}">
                  <a16:creationId xmlns:a16="http://schemas.microsoft.com/office/drawing/2014/main" id="{643F3023-3C8B-0363-BEFB-0B7CD9671DA5}"/>
                </a:ext>
              </a:extLst>
            </p:cNvPr>
            <p:cNvSpPr/>
            <p:nvPr/>
          </p:nvSpPr>
          <p:spPr bwMode="auto">
            <a:xfrm>
              <a:off x="615108" y="2432775"/>
              <a:ext cx="776902" cy="19905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入力系</a:t>
              </a:r>
            </a:p>
          </p:txBody>
        </p:sp>
        <p:cxnSp>
          <p:nvCxnSpPr>
            <p:cNvPr id="71" name="直線コネクタ 70">
              <a:extLst>
                <a:ext uri="{FF2B5EF4-FFF2-40B4-BE49-F238E27FC236}">
                  <a16:creationId xmlns:a16="http://schemas.microsoft.com/office/drawing/2014/main" id="{B33F64F2-CDB7-69DC-DB8D-F8B4DC4B6AED}"/>
                </a:ext>
              </a:extLst>
            </p:cNvPr>
            <p:cNvCxnSpPr>
              <a:cxnSpLocks/>
            </p:cNvCxnSpPr>
            <p:nvPr/>
          </p:nvCxnSpPr>
          <p:spPr>
            <a:xfrm>
              <a:off x="816956" y="2661569"/>
              <a:ext cx="450717"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grpSp>
      <p:grpSp>
        <p:nvGrpSpPr>
          <p:cNvPr id="111" name="グループ化 110">
            <a:extLst>
              <a:ext uri="{FF2B5EF4-FFF2-40B4-BE49-F238E27FC236}">
                <a16:creationId xmlns:a16="http://schemas.microsoft.com/office/drawing/2014/main" id="{87EEC8C8-EE9E-496F-7B65-C1D670D72A31}"/>
              </a:ext>
            </a:extLst>
          </p:cNvPr>
          <p:cNvGrpSpPr/>
          <p:nvPr/>
        </p:nvGrpSpPr>
        <p:grpSpPr>
          <a:xfrm>
            <a:off x="605715" y="5248594"/>
            <a:ext cx="753828" cy="230224"/>
            <a:chOff x="605715" y="5248594"/>
            <a:chExt cx="753828" cy="230224"/>
          </a:xfrm>
          <a:effectLst/>
        </p:grpSpPr>
        <p:sp>
          <p:nvSpPr>
            <p:cNvPr id="47" name="正方形/長方形 46">
              <a:extLst>
                <a:ext uri="{FF2B5EF4-FFF2-40B4-BE49-F238E27FC236}">
                  <a16:creationId xmlns:a16="http://schemas.microsoft.com/office/drawing/2014/main" id="{FC592446-F351-1635-85A8-108623B7CFE7}"/>
                </a:ext>
              </a:extLst>
            </p:cNvPr>
            <p:cNvSpPr/>
            <p:nvPr/>
          </p:nvSpPr>
          <p:spPr bwMode="auto">
            <a:xfrm>
              <a:off x="605715" y="5248594"/>
              <a:ext cx="753828" cy="187166"/>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管理系</a:t>
              </a:r>
            </a:p>
          </p:txBody>
        </p:sp>
        <p:cxnSp>
          <p:nvCxnSpPr>
            <p:cNvPr id="72" name="直線コネクタ 71">
              <a:extLst>
                <a:ext uri="{FF2B5EF4-FFF2-40B4-BE49-F238E27FC236}">
                  <a16:creationId xmlns:a16="http://schemas.microsoft.com/office/drawing/2014/main" id="{C12417BB-3160-58E9-B5CB-6ACF76A08F0C}"/>
                </a:ext>
              </a:extLst>
            </p:cNvPr>
            <p:cNvCxnSpPr>
              <a:cxnSpLocks/>
            </p:cNvCxnSpPr>
            <p:nvPr/>
          </p:nvCxnSpPr>
          <p:spPr>
            <a:xfrm>
              <a:off x="753037" y="5478818"/>
              <a:ext cx="459184"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grpSp>
      <p:cxnSp>
        <p:nvCxnSpPr>
          <p:cNvPr id="73" name="直線コネクタ 72">
            <a:extLst>
              <a:ext uri="{FF2B5EF4-FFF2-40B4-BE49-F238E27FC236}">
                <a16:creationId xmlns:a16="http://schemas.microsoft.com/office/drawing/2014/main" id="{AFA52A93-DD93-04AB-3795-7CF97B7A8AD5}"/>
              </a:ext>
            </a:extLst>
          </p:cNvPr>
          <p:cNvCxnSpPr>
            <a:cxnSpLocks/>
          </p:cNvCxnSpPr>
          <p:nvPr/>
        </p:nvCxnSpPr>
        <p:spPr>
          <a:xfrm>
            <a:off x="7558628" y="4406595"/>
            <a:ext cx="543972"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sp>
        <p:nvSpPr>
          <p:cNvPr id="74" name="矢印: 右 48">
            <a:extLst>
              <a:ext uri="{FF2B5EF4-FFF2-40B4-BE49-F238E27FC236}">
                <a16:creationId xmlns:a16="http://schemas.microsoft.com/office/drawing/2014/main" id="{934AE04B-4FE4-1E28-A616-FEB454BA8557}"/>
              </a:ext>
            </a:extLst>
          </p:cNvPr>
          <p:cNvSpPr/>
          <p:nvPr/>
        </p:nvSpPr>
        <p:spPr>
          <a:xfrm rot="5400000">
            <a:off x="7608888" y="4932870"/>
            <a:ext cx="468242" cy="455641"/>
          </a:xfrm>
          <a:prstGeom prst="rightArrow">
            <a:avLst/>
          </a:prstGeom>
          <a:solidFill>
            <a:srgbClr val="83BECC"/>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grpSp>
        <p:nvGrpSpPr>
          <p:cNvPr id="75" name="グループ化 74">
            <a:extLst>
              <a:ext uri="{FF2B5EF4-FFF2-40B4-BE49-F238E27FC236}">
                <a16:creationId xmlns:a16="http://schemas.microsoft.com/office/drawing/2014/main" id="{93429C0D-D3B9-773A-CFF8-3277A4A00398}"/>
              </a:ext>
            </a:extLst>
          </p:cNvPr>
          <p:cNvGrpSpPr/>
          <p:nvPr/>
        </p:nvGrpSpPr>
        <p:grpSpPr>
          <a:xfrm>
            <a:off x="3361197" y="2406428"/>
            <a:ext cx="188003" cy="251749"/>
            <a:chOff x="1398103" y="1890328"/>
            <a:chExt cx="188003" cy="251749"/>
          </a:xfrm>
          <a:solidFill>
            <a:srgbClr val="83BECC"/>
          </a:solidFill>
        </p:grpSpPr>
        <p:sp>
          <p:nvSpPr>
            <p:cNvPr id="76" name="山形 127">
              <a:extLst>
                <a:ext uri="{FF2B5EF4-FFF2-40B4-BE49-F238E27FC236}">
                  <a16:creationId xmlns:a16="http://schemas.microsoft.com/office/drawing/2014/main" id="{1539753D-1D0B-27D4-01ED-352B70B4F1D1}"/>
                </a:ext>
              </a:extLst>
            </p:cNvPr>
            <p:cNvSpPr/>
            <p:nvPr/>
          </p:nvSpPr>
          <p:spPr>
            <a:xfrm rot="5400000">
              <a:off x="1438171" y="1994144"/>
              <a:ext cx="107865" cy="188002"/>
            </a:xfrm>
            <a:prstGeom prst="chevron">
              <a:avLst>
                <a:gd name="adj" fmla="val 57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7" name="山形 130">
              <a:extLst>
                <a:ext uri="{FF2B5EF4-FFF2-40B4-BE49-F238E27FC236}">
                  <a16:creationId xmlns:a16="http://schemas.microsoft.com/office/drawing/2014/main" id="{C4A0F4A5-C66C-5435-B6D0-EB899E288FFA}"/>
                </a:ext>
              </a:extLst>
            </p:cNvPr>
            <p:cNvSpPr/>
            <p:nvPr/>
          </p:nvSpPr>
          <p:spPr>
            <a:xfrm rot="5400000">
              <a:off x="1438172" y="1850260"/>
              <a:ext cx="107865" cy="188002"/>
            </a:xfrm>
            <a:prstGeom prst="chevron">
              <a:avLst>
                <a:gd name="adj" fmla="val 57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8" name="山形 131">
              <a:extLst>
                <a:ext uri="{FF2B5EF4-FFF2-40B4-BE49-F238E27FC236}">
                  <a16:creationId xmlns:a16="http://schemas.microsoft.com/office/drawing/2014/main" id="{02507F40-56F5-A78B-1C4A-57C32B61E580}"/>
                </a:ext>
              </a:extLst>
            </p:cNvPr>
            <p:cNvSpPr/>
            <p:nvPr/>
          </p:nvSpPr>
          <p:spPr>
            <a:xfrm rot="5400000">
              <a:off x="1438171" y="1922202"/>
              <a:ext cx="107865" cy="188002"/>
            </a:xfrm>
            <a:prstGeom prst="chevron">
              <a:avLst>
                <a:gd name="adj" fmla="val 57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grpSp>
      <p:grpSp>
        <p:nvGrpSpPr>
          <p:cNvPr id="79" name="グループ化 78">
            <a:extLst>
              <a:ext uri="{FF2B5EF4-FFF2-40B4-BE49-F238E27FC236}">
                <a16:creationId xmlns:a16="http://schemas.microsoft.com/office/drawing/2014/main" id="{4FF4AF3C-CB24-E35D-34D0-2DA36188E6DB}"/>
              </a:ext>
            </a:extLst>
          </p:cNvPr>
          <p:cNvGrpSpPr/>
          <p:nvPr/>
        </p:nvGrpSpPr>
        <p:grpSpPr>
          <a:xfrm>
            <a:off x="5706593" y="2432520"/>
            <a:ext cx="188003" cy="251749"/>
            <a:chOff x="1398103" y="1890328"/>
            <a:chExt cx="188003" cy="251749"/>
          </a:xfrm>
          <a:solidFill>
            <a:srgbClr val="83BECC"/>
          </a:solidFill>
        </p:grpSpPr>
        <p:sp>
          <p:nvSpPr>
            <p:cNvPr id="80" name="山形 135">
              <a:extLst>
                <a:ext uri="{FF2B5EF4-FFF2-40B4-BE49-F238E27FC236}">
                  <a16:creationId xmlns:a16="http://schemas.microsoft.com/office/drawing/2014/main" id="{55CED55F-0BCB-6454-942E-88A85795F511}"/>
                </a:ext>
              </a:extLst>
            </p:cNvPr>
            <p:cNvSpPr/>
            <p:nvPr/>
          </p:nvSpPr>
          <p:spPr>
            <a:xfrm rot="5400000">
              <a:off x="1438171" y="1994144"/>
              <a:ext cx="107865" cy="188002"/>
            </a:xfrm>
            <a:prstGeom prst="chevron">
              <a:avLst>
                <a:gd name="adj" fmla="val 57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81" name="山形 136">
              <a:extLst>
                <a:ext uri="{FF2B5EF4-FFF2-40B4-BE49-F238E27FC236}">
                  <a16:creationId xmlns:a16="http://schemas.microsoft.com/office/drawing/2014/main" id="{5EDCFAEB-1950-0B99-8382-32C8A2BBDBBA}"/>
                </a:ext>
              </a:extLst>
            </p:cNvPr>
            <p:cNvSpPr/>
            <p:nvPr/>
          </p:nvSpPr>
          <p:spPr>
            <a:xfrm rot="5400000">
              <a:off x="1438172" y="1850260"/>
              <a:ext cx="107865" cy="188002"/>
            </a:xfrm>
            <a:prstGeom prst="chevron">
              <a:avLst>
                <a:gd name="adj" fmla="val 57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82" name="山形 137">
              <a:extLst>
                <a:ext uri="{FF2B5EF4-FFF2-40B4-BE49-F238E27FC236}">
                  <a16:creationId xmlns:a16="http://schemas.microsoft.com/office/drawing/2014/main" id="{12304741-A246-2FFE-7BE0-EB4A2DA89DF5}"/>
                </a:ext>
              </a:extLst>
            </p:cNvPr>
            <p:cNvSpPr/>
            <p:nvPr/>
          </p:nvSpPr>
          <p:spPr>
            <a:xfrm rot="5400000">
              <a:off x="1438171" y="1922202"/>
              <a:ext cx="107865" cy="188002"/>
            </a:xfrm>
            <a:prstGeom prst="chevron">
              <a:avLst>
                <a:gd name="adj" fmla="val 57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grpSp>
      <p:grpSp>
        <p:nvGrpSpPr>
          <p:cNvPr id="103" name="グループ化 102">
            <a:extLst>
              <a:ext uri="{FF2B5EF4-FFF2-40B4-BE49-F238E27FC236}">
                <a16:creationId xmlns:a16="http://schemas.microsoft.com/office/drawing/2014/main" id="{10FE7C65-D975-3F62-C1F9-92EACA890D81}"/>
              </a:ext>
            </a:extLst>
          </p:cNvPr>
          <p:cNvGrpSpPr/>
          <p:nvPr/>
        </p:nvGrpSpPr>
        <p:grpSpPr>
          <a:xfrm>
            <a:off x="2626577" y="5056154"/>
            <a:ext cx="895100" cy="222368"/>
            <a:chOff x="2626577" y="5056154"/>
            <a:chExt cx="895100" cy="222368"/>
          </a:xfrm>
          <a:effectLst/>
        </p:grpSpPr>
        <p:sp>
          <p:nvSpPr>
            <p:cNvPr id="18" name="正方形/長方形 17">
              <a:extLst>
                <a:ext uri="{FF2B5EF4-FFF2-40B4-BE49-F238E27FC236}">
                  <a16:creationId xmlns:a16="http://schemas.microsoft.com/office/drawing/2014/main" id="{A9848B86-2155-A3DD-AD35-C2539CC12DF3}"/>
                </a:ext>
              </a:extLst>
            </p:cNvPr>
            <p:cNvSpPr/>
            <p:nvPr/>
          </p:nvSpPr>
          <p:spPr bwMode="auto">
            <a:xfrm>
              <a:off x="2626577" y="5056154"/>
              <a:ext cx="895100" cy="22236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傭車先</a:t>
              </a:r>
            </a:p>
          </p:txBody>
        </p:sp>
        <p:cxnSp>
          <p:nvCxnSpPr>
            <p:cNvPr id="83" name="直線コネクタ 82">
              <a:extLst>
                <a:ext uri="{FF2B5EF4-FFF2-40B4-BE49-F238E27FC236}">
                  <a16:creationId xmlns:a16="http://schemas.microsoft.com/office/drawing/2014/main" id="{253285D7-B1E9-4FF7-3B85-2F94257D5AFD}"/>
                </a:ext>
              </a:extLst>
            </p:cNvPr>
            <p:cNvCxnSpPr>
              <a:cxnSpLocks/>
            </p:cNvCxnSpPr>
            <p:nvPr/>
          </p:nvCxnSpPr>
          <p:spPr>
            <a:xfrm>
              <a:off x="2812570" y="5278522"/>
              <a:ext cx="497618"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grpSp>
      <p:grpSp>
        <p:nvGrpSpPr>
          <p:cNvPr id="109" name="グループ化 108">
            <a:extLst>
              <a:ext uri="{FF2B5EF4-FFF2-40B4-BE49-F238E27FC236}">
                <a16:creationId xmlns:a16="http://schemas.microsoft.com/office/drawing/2014/main" id="{56E9BB07-1127-0BC0-8E8F-CE4BAF26FDFF}"/>
              </a:ext>
            </a:extLst>
          </p:cNvPr>
          <p:cNvGrpSpPr/>
          <p:nvPr/>
        </p:nvGrpSpPr>
        <p:grpSpPr>
          <a:xfrm>
            <a:off x="2662735" y="5715976"/>
            <a:ext cx="797287" cy="260122"/>
            <a:chOff x="2688515" y="5812160"/>
            <a:chExt cx="797287" cy="260122"/>
          </a:xfrm>
          <a:effectLst/>
        </p:grpSpPr>
        <p:sp>
          <p:nvSpPr>
            <p:cNvPr id="45" name="正方形/長方形 44">
              <a:extLst>
                <a:ext uri="{FF2B5EF4-FFF2-40B4-BE49-F238E27FC236}">
                  <a16:creationId xmlns:a16="http://schemas.microsoft.com/office/drawing/2014/main" id="{FF8B010C-DDB7-7567-84CE-84A4DE8AC47F}"/>
                </a:ext>
              </a:extLst>
            </p:cNvPr>
            <p:cNvSpPr/>
            <p:nvPr/>
          </p:nvSpPr>
          <p:spPr bwMode="auto">
            <a:xfrm>
              <a:off x="2688515" y="5812160"/>
              <a:ext cx="797287" cy="260122"/>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anchor="ctr"/>
            <a:lstStyle/>
            <a:p>
              <a:pPr algn="ctr">
                <a:defRPr/>
              </a:pPr>
              <a:r>
                <a:rPr lang="ja-JP" altLang="en-US" sz="1000" b="1" dirty="0">
                  <a:solidFill>
                    <a:schemeClr val="tx2">
                      <a:lumMod val="75000"/>
                    </a:schemeClr>
                  </a:solidFill>
                  <a:latin typeface="Meiryo UI" panose="020B0604030504040204" pitchFamily="50" charset="-128"/>
                  <a:ea typeface="Meiryo UI" panose="020B0604030504040204" pitchFamily="50" charset="-128"/>
                  <a:cs typeface="メイリオ" pitchFamily="50" charset="-128"/>
                </a:rPr>
                <a:t>発注先</a:t>
              </a:r>
            </a:p>
          </p:txBody>
        </p:sp>
        <p:cxnSp>
          <p:nvCxnSpPr>
            <p:cNvPr id="84" name="直線コネクタ 83">
              <a:extLst>
                <a:ext uri="{FF2B5EF4-FFF2-40B4-BE49-F238E27FC236}">
                  <a16:creationId xmlns:a16="http://schemas.microsoft.com/office/drawing/2014/main" id="{0C2A2DDB-498B-E0A6-6E98-1DE445C1AA33}"/>
                </a:ext>
              </a:extLst>
            </p:cNvPr>
            <p:cNvCxnSpPr>
              <a:cxnSpLocks/>
            </p:cNvCxnSpPr>
            <p:nvPr/>
          </p:nvCxnSpPr>
          <p:spPr>
            <a:xfrm>
              <a:off x="2848218" y="6067593"/>
              <a:ext cx="502068" cy="0"/>
            </a:xfrm>
            <a:prstGeom prst="line">
              <a:avLst/>
            </a:prstGeom>
            <a:ln w="19050">
              <a:solidFill>
                <a:srgbClr val="83BECC"/>
              </a:solidFill>
            </a:ln>
          </p:spPr>
          <p:style>
            <a:lnRef idx="1">
              <a:schemeClr val="accent1"/>
            </a:lnRef>
            <a:fillRef idx="0">
              <a:schemeClr val="accent1"/>
            </a:fillRef>
            <a:effectRef idx="0">
              <a:schemeClr val="accent1"/>
            </a:effectRef>
            <a:fontRef idx="minor">
              <a:schemeClr val="tx1"/>
            </a:fontRef>
          </p:style>
        </p:cxnSp>
      </p:grpSp>
      <p:pic>
        <p:nvPicPr>
          <p:cNvPr id="85" name="図 84">
            <a:extLst>
              <a:ext uri="{FF2B5EF4-FFF2-40B4-BE49-F238E27FC236}">
                <a16:creationId xmlns:a16="http://schemas.microsoft.com/office/drawing/2014/main" id="{2A5AEE37-4046-DA87-4239-19501805DD0F}"/>
              </a:ext>
            </a:extLst>
          </p:cNvPr>
          <p:cNvPicPr>
            <a:picLocks noChangeAspect="1"/>
          </p:cNvPicPr>
          <p:nvPr/>
        </p:nvPicPr>
        <p:blipFill>
          <a:blip r:embed="rId3"/>
          <a:stretch>
            <a:fillRect/>
          </a:stretch>
        </p:blipFill>
        <p:spPr>
          <a:xfrm>
            <a:off x="2556259" y="1201526"/>
            <a:ext cx="446794" cy="375307"/>
          </a:xfrm>
          <a:prstGeom prst="rect">
            <a:avLst/>
          </a:prstGeom>
        </p:spPr>
      </p:pic>
      <p:pic>
        <p:nvPicPr>
          <p:cNvPr id="86" name="図 85">
            <a:extLst>
              <a:ext uri="{FF2B5EF4-FFF2-40B4-BE49-F238E27FC236}">
                <a16:creationId xmlns:a16="http://schemas.microsoft.com/office/drawing/2014/main" id="{6D1ACF2E-D3A3-1038-A44C-209782BCDC14}"/>
              </a:ext>
            </a:extLst>
          </p:cNvPr>
          <p:cNvPicPr>
            <a:picLocks noChangeAspect="1"/>
          </p:cNvPicPr>
          <p:nvPr/>
        </p:nvPicPr>
        <p:blipFill>
          <a:blip r:embed="rId3"/>
          <a:stretch>
            <a:fillRect/>
          </a:stretch>
        </p:blipFill>
        <p:spPr>
          <a:xfrm>
            <a:off x="4946045" y="1220950"/>
            <a:ext cx="446794" cy="375307"/>
          </a:xfrm>
          <a:prstGeom prst="rect">
            <a:avLst/>
          </a:prstGeom>
        </p:spPr>
      </p:pic>
      <p:pic>
        <p:nvPicPr>
          <p:cNvPr id="87" name="図 86">
            <a:extLst>
              <a:ext uri="{FF2B5EF4-FFF2-40B4-BE49-F238E27FC236}">
                <a16:creationId xmlns:a16="http://schemas.microsoft.com/office/drawing/2014/main" id="{9A995961-F730-3D0B-407D-39AF7C2457A5}"/>
              </a:ext>
            </a:extLst>
          </p:cNvPr>
          <p:cNvPicPr>
            <a:picLocks noChangeAspect="1"/>
          </p:cNvPicPr>
          <p:nvPr/>
        </p:nvPicPr>
        <p:blipFill>
          <a:blip r:embed="rId3"/>
          <a:stretch>
            <a:fillRect/>
          </a:stretch>
        </p:blipFill>
        <p:spPr>
          <a:xfrm>
            <a:off x="7020272" y="4215972"/>
            <a:ext cx="446794" cy="375307"/>
          </a:xfrm>
          <a:prstGeom prst="rect">
            <a:avLst/>
          </a:prstGeom>
        </p:spPr>
      </p:pic>
      <p:pic>
        <p:nvPicPr>
          <p:cNvPr id="88" name="図 87">
            <a:extLst>
              <a:ext uri="{FF2B5EF4-FFF2-40B4-BE49-F238E27FC236}">
                <a16:creationId xmlns:a16="http://schemas.microsoft.com/office/drawing/2014/main" id="{FC4C1A9B-3B88-26C9-27C1-E22C40F5BEFE}"/>
              </a:ext>
            </a:extLst>
          </p:cNvPr>
          <p:cNvPicPr>
            <a:picLocks noChangeAspect="1"/>
          </p:cNvPicPr>
          <p:nvPr/>
        </p:nvPicPr>
        <p:blipFill>
          <a:blip r:embed="rId4"/>
          <a:stretch>
            <a:fillRect/>
          </a:stretch>
        </p:blipFill>
        <p:spPr>
          <a:xfrm>
            <a:off x="7069397" y="5479127"/>
            <a:ext cx="430920" cy="438223"/>
          </a:xfrm>
          <a:prstGeom prst="rect">
            <a:avLst/>
          </a:prstGeom>
        </p:spPr>
      </p:pic>
      <p:pic>
        <p:nvPicPr>
          <p:cNvPr id="89" name="図 88">
            <a:extLst>
              <a:ext uri="{FF2B5EF4-FFF2-40B4-BE49-F238E27FC236}">
                <a16:creationId xmlns:a16="http://schemas.microsoft.com/office/drawing/2014/main" id="{34EB43F0-D75A-EDD2-DB11-2857BD2819E6}"/>
              </a:ext>
            </a:extLst>
          </p:cNvPr>
          <p:cNvPicPr>
            <a:picLocks noChangeAspect="1"/>
          </p:cNvPicPr>
          <p:nvPr/>
        </p:nvPicPr>
        <p:blipFill>
          <a:blip r:embed="rId4"/>
          <a:stretch>
            <a:fillRect/>
          </a:stretch>
        </p:blipFill>
        <p:spPr>
          <a:xfrm>
            <a:off x="4716016" y="2852936"/>
            <a:ext cx="430920" cy="438223"/>
          </a:xfrm>
          <a:prstGeom prst="rect">
            <a:avLst/>
          </a:prstGeom>
        </p:spPr>
      </p:pic>
      <p:pic>
        <p:nvPicPr>
          <p:cNvPr id="90" name="図 89">
            <a:extLst>
              <a:ext uri="{FF2B5EF4-FFF2-40B4-BE49-F238E27FC236}">
                <a16:creationId xmlns:a16="http://schemas.microsoft.com/office/drawing/2014/main" id="{E1469B97-1B03-1CC4-FD44-56027347C0B3}"/>
              </a:ext>
            </a:extLst>
          </p:cNvPr>
          <p:cNvPicPr>
            <a:picLocks noChangeAspect="1"/>
          </p:cNvPicPr>
          <p:nvPr/>
        </p:nvPicPr>
        <p:blipFill>
          <a:blip r:embed="rId4"/>
          <a:stretch>
            <a:fillRect/>
          </a:stretch>
        </p:blipFill>
        <p:spPr>
          <a:xfrm>
            <a:off x="2617822" y="2684270"/>
            <a:ext cx="430920" cy="438223"/>
          </a:xfrm>
          <a:prstGeom prst="rect">
            <a:avLst/>
          </a:prstGeom>
        </p:spPr>
      </p:pic>
      <p:pic>
        <p:nvPicPr>
          <p:cNvPr id="91" name="図 90">
            <a:extLst>
              <a:ext uri="{FF2B5EF4-FFF2-40B4-BE49-F238E27FC236}">
                <a16:creationId xmlns:a16="http://schemas.microsoft.com/office/drawing/2014/main" id="{A38E6440-528F-93F9-3327-22709FC6C058}"/>
              </a:ext>
            </a:extLst>
          </p:cNvPr>
          <p:cNvPicPr>
            <a:picLocks noChangeAspect="1"/>
          </p:cNvPicPr>
          <p:nvPr/>
        </p:nvPicPr>
        <p:blipFill>
          <a:blip r:embed="rId5"/>
          <a:stretch>
            <a:fillRect/>
          </a:stretch>
        </p:blipFill>
        <p:spPr>
          <a:xfrm>
            <a:off x="3515627" y="3637810"/>
            <a:ext cx="322335" cy="404793"/>
          </a:xfrm>
          <a:prstGeom prst="rect">
            <a:avLst/>
          </a:prstGeom>
        </p:spPr>
      </p:pic>
      <p:pic>
        <p:nvPicPr>
          <p:cNvPr id="92" name="図 91">
            <a:extLst>
              <a:ext uri="{FF2B5EF4-FFF2-40B4-BE49-F238E27FC236}">
                <a16:creationId xmlns:a16="http://schemas.microsoft.com/office/drawing/2014/main" id="{5900BB54-3702-E785-9D97-ABD0588A55C1}"/>
              </a:ext>
            </a:extLst>
          </p:cNvPr>
          <p:cNvPicPr>
            <a:picLocks noChangeAspect="1"/>
          </p:cNvPicPr>
          <p:nvPr/>
        </p:nvPicPr>
        <p:blipFill>
          <a:blip r:embed="rId3"/>
          <a:stretch>
            <a:fillRect/>
          </a:stretch>
        </p:blipFill>
        <p:spPr>
          <a:xfrm>
            <a:off x="309356" y="2786304"/>
            <a:ext cx="446794" cy="375307"/>
          </a:xfrm>
          <a:prstGeom prst="rect">
            <a:avLst/>
          </a:prstGeom>
        </p:spPr>
      </p:pic>
      <p:pic>
        <p:nvPicPr>
          <p:cNvPr id="93" name="図 92">
            <a:extLst>
              <a:ext uri="{FF2B5EF4-FFF2-40B4-BE49-F238E27FC236}">
                <a16:creationId xmlns:a16="http://schemas.microsoft.com/office/drawing/2014/main" id="{BB04FF23-15E4-079D-C12B-AD12E7B64CC8}"/>
              </a:ext>
            </a:extLst>
          </p:cNvPr>
          <p:cNvPicPr>
            <a:picLocks noChangeAspect="1"/>
          </p:cNvPicPr>
          <p:nvPr/>
        </p:nvPicPr>
        <p:blipFill>
          <a:blip r:embed="rId6"/>
          <a:stretch>
            <a:fillRect/>
          </a:stretch>
        </p:blipFill>
        <p:spPr>
          <a:xfrm>
            <a:off x="3310188" y="838200"/>
            <a:ext cx="585537" cy="457200"/>
          </a:xfrm>
          <a:prstGeom prst="rect">
            <a:avLst/>
          </a:prstGeom>
        </p:spPr>
      </p:pic>
    </p:spTree>
    <p:extLst>
      <p:ext uri="{BB962C8B-B14F-4D97-AF65-F5344CB8AC3E}">
        <p14:creationId xmlns:p14="http://schemas.microsoft.com/office/powerpoint/2010/main" val="1656346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19</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製品概要（機能例：配車表）</a:t>
            </a:r>
          </a:p>
        </p:txBody>
      </p:sp>
      <p:pic>
        <p:nvPicPr>
          <p:cNvPr id="2" name="図 1">
            <a:extLst>
              <a:ext uri="{FF2B5EF4-FFF2-40B4-BE49-F238E27FC236}">
                <a16:creationId xmlns:a16="http://schemas.microsoft.com/office/drawing/2014/main" id="{C3B94C52-3D03-A744-BBA3-0DA932773C17}"/>
              </a:ext>
            </a:extLst>
          </p:cNvPr>
          <p:cNvPicPr>
            <a:picLocks noChangeAspect="1"/>
          </p:cNvPicPr>
          <p:nvPr/>
        </p:nvPicPr>
        <p:blipFill rotWithShape="1">
          <a:blip r:embed="rId3"/>
          <a:srcRect t="11346"/>
          <a:stretch/>
        </p:blipFill>
        <p:spPr>
          <a:xfrm>
            <a:off x="928687" y="2458728"/>
            <a:ext cx="7286625" cy="3394636"/>
          </a:xfrm>
          <a:prstGeom prst="rect">
            <a:avLst/>
          </a:prstGeom>
          <a:ln>
            <a:solidFill>
              <a:schemeClr val="tx1"/>
            </a:solidFill>
          </a:ln>
        </p:spPr>
      </p:pic>
      <p:grpSp>
        <p:nvGrpSpPr>
          <p:cNvPr id="5" name="グループ化 4">
            <a:extLst>
              <a:ext uri="{FF2B5EF4-FFF2-40B4-BE49-F238E27FC236}">
                <a16:creationId xmlns:a16="http://schemas.microsoft.com/office/drawing/2014/main" id="{D59FEAF3-8E06-AA7C-86F7-F5FDEC63A08D}"/>
              </a:ext>
            </a:extLst>
          </p:cNvPr>
          <p:cNvGrpSpPr/>
          <p:nvPr/>
        </p:nvGrpSpPr>
        <p:grpSpPr>
          <a:xfrm>
            <a:off x="6307137" y="5357732"/>
            <a:ext cx="2244469" cy="744661"/>
            <a:chOff x="2213231" y="5307466"/>
            <a:chExt cx="2244469" cy="744661"/>
          </a:xfrm>
        </p:grpSpPr>
        <p:sp>
          <p:nvSpPr>
            <p:cNvPr id="11" name="正方形/長方形 10">
              <a:extLst>
                <a:ext uri="{FF2B5EF4-FFF2-40B4-BE49-F238E27FC236}">
                  <a16:creationId xmlns:a16="http://schemas.microsoft.com/office/drawing/2014/main" id="{FB6EDB93-8B76-0BCC-1670-2C0B8AE57F83}"/>
                </a:ext>
              </a:extLst>
            </p:cNvPr>
            <p:cNvSpPr/>
            <p:nvPr/>
          </p:nvSpPr>
          <p:spPr>
            <a:xfrm>
              <a:off x="2213231" y="5307466"/>
              <a:ext cx="2244469" cy="744661"/>
            </a:xfrm>
            <a:prstGeom prst="rect">
              <a:avLst/>
            </a:prstGeom>
            <a:solidFill>
              <a:schemeClr val="accent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666FDF8E-B9CB-3802-6471-BEE48EF6FBD7}"/>
                </a:ext>
              </a:extLst>
            </p:cNvPr>
            <p:cNvSpPr txBox="1"/>
            <p:nvPr/>
          </p:nvSpPr>
          <p:spPr>
            <a:xfrm>
              <a:off x="2213231" y="5313463"/>
              <a:ext cx="2244468" cy="738664"/>
            </a:xfrm>
            <a:prstGeom prst="rect">
              <a:avLst/>
            </a:prstGeom>
            <a:noFill/>
          </p:spPr>
          <p:txBody>
            <a:bodyPr wrap="square" rtlCol="0">
              <a:spAutoFit/>
            </a:bodyPr>
            <a:lstStyle/>
            <a:p>
              <a:r>
                <a:rPr lang="ja-JP" altLang="en-US" sz="1400" dirty="0">
                  <a:latin typeface="メイリオ" panose="020B0604030504040204" pitchFamily="50" charset="-128"/>
                  <a:ea typeface="メイリオ" panose="020B0604030504040204" pitchFamily="50" charset="-128"/>
                </a:rPr>
                <a:t>各種チップを</a:t>
              </a:r>
              <a:endParaRPr lang="en-US" altLang="ja-JP" sz="1400" dirty="0">
                <a:latin typeface="メイリオ" panose="020B0604030504040204" pitchFamily="50" charset="-128"/>
                <a:ea typeface="メイリオ" panose="020B0604030504040204" pitchFamily="50" charset="-128"/>
              </a:endParaRPr>
            </a:p>
            <a:p>
              <a:r>
                <a:rPr lang="ja-JP" altLang="en-US" sz="1400" b="1" dirty="0">
                  <a:solidFill>
                    <a:srgbClr val="4D98B9"/>
                  </a:solidFill>
                  <a:latin typeface="メイリオ" panose="020B0604030504040204" pitchFamily="50" charset="-128"/>
                  <a:ea typeface="メイリオ" panose="020B0604030504040204" pitchFamily="50" charset="-128"/>
                </a:rPr>
                <a:t>ドラッグ＆ドロップ</a:t>
              </a:r>
              <a:r>
                <a:rPr lang="ja-JP" altLang="en-US" sz="1400" dirty="0">
                  <a:latin typeface="メイリオ" panose="020B0604030504040204" pitchFamily="50" charset="-128"/>
                  <a:ea typeface="メイリオ" panose="020B0604030504040204" pitchFamily="50" charset="-128"/>
                </a:rPr>
                <a:t>で</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直感的に操作できる</a:t>
              </a:r>
              <a:endParaRPr kumimoji="1" lang="ja-JP" altLang="en-US" sz="1400" dirty="0">
                <a:latin typeface="メイリオ" panose="020B0604030504040204" pitchFamily="50" charset="-128"/>
                <a:ea typeface="メイリオ" panose="020B0604030504040204" pitchFamily="50" charset="-128"/>
              </a:endParaRPr>
            </a:p>
          </p:txBody>
        </p:sp>
      </p:grpSp>
      <p:grpSp>
        <p:nvGrpSpPr>
          <p:cNvPr id="26" name="グループ化 25">
            <a:extLst>
              <a:ext uri="{FF2B5EF4-FFF2-40B4-BE49-F238E27FC236}">
                <a16:creationId xmlns:a16="http://schemas.microsoft.com/office/drawing/2014/main" id="{82478163-D321-9352-8EB8-81CFA7E67125}"/>
              </a:ext>
            </a:extLst>
          </p:cNvPr>
          <p:cNvGrpSpPr/>
          <p:nvPr/>
        </p:nvGrpSpPr>
        <p:grpSpPr>
          <a:xfrm>
            <a:off x="433588" y="5605548"/>
            <a:ext cx="2244469" cy="744661"/>
            <a:chOff x="4861181" y="5307466"/>
            <a:chExt cx="2244469" cy="744661"/>
          </a:xfrm>
        </p:grpSpPr>
        <p:sp>
          <p:nvSpPr>
            <p:cNvPr id="27" name="正方形/長方形 26">
              <a:extLst>
                <a:ext uri="{FF2B5EF4-FFF2-40B4-BE49-F238E27FC236}">
                  <a16:creationId xmlns:a16="http://schemas.microsoft.com/office/drawing/2014/main" id="{BE007FF6-A787-3638-17AB-9D39F020CEC2}"/>
                </a:ext>
              </a:extLst>
            </p:cNvPr>
            <p:cNvSpPr/>
            <p:nvPr/>
          </p:nvSpPr>
          <p:spPr>
            <a:xfrm>
              <a:off x="4861181" y="5307466"/>
              <a:ext cx="2244469" cy="744661"/>
            </a:xfrm>
            <a:prstGeom prst="rect">
              <a:avLst/>
            </a:prstGeom>
            <a:solidFill>
              <a:schemeClr val="accent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B3A506B4-E8A9-034A-1224-BE18E8271308}"/>
                </a:ext>
              </a:extLst>
            </p:cNvPr>
            <p:cNvSpPr txBox="1"/>
            <p:nvPr/>
          </p:nvSpPr>
          <p:spPr>
            <a:xfrm>
              <a:off x="4861182" y="5418186"/>
              <a:ext cx="2244468" cy="523220"/>
            </a:xfrm>
            <a:prstGeom prst="rect">
              <a:avLst/>
            </a:prstGeom>
            <a:noFill/>
          </p:spPr>
          <p:txBody>
            <a:bodyPr wrap="square" rtlCol="0">
              <a:spAutoFit/>
            </a:bodyPr>
            <a:lstStyle/>
            <a:p>
              <a:r>
                <a:rPr lang="ja-JP" altLang="en-US" sz="1400" dirty="0">
                  <a:latin typeface="メイリオ" panose="020B0604030504040204" pitchFamily="50" charset="-128"/>
                  <a:ea typeface="メイリオ" panose="020B0604030504040204" pitchFamily="50" charset="-128"/>
                </a:rPr>
                <a:t>登録済のコースを選んで</a:t>
              </a:r>
              <a:endParaRPr lang="en-US" altLang="ja-JP" sz="1400" dirty="0">
                <a:latin typeface="メイリオ" panose="020B0604030504040204" pitchFamily="50" charset="-128"/>
                <a:ea typeface="メイリオ" panose="020B0604030504040204" pitchFamily="50" charset="-128"/>
              </a:endParaRPr>
            </a:p>
            <a:p>
              <a:r>
                <a:rPr kumimoji="1" lang="ja-JP" altLang="en-US" sz="1400" b="1" dirty="0">
                  <a:solidFill>
                    <a:srgbClr val="4D98B9"/>
                  </a:solidFill>
                  <a:latin typeface="メイリオ" panose="020B0604030504040204" pitchFamily="50" charset="-128"/>
                  <a:ea typeface="メイリオ" panose="020B0604030504040204" pitchFamily="50" charset="-128"/>
                </a:rPr>
                <a:t>定期便</a:t>
              </a:r>
              <a:r>
                <a:rPr kumimoji="1" lang="ja-JP" altLang="en-US" sz="1400" dirty="0">
                  <a:latin typeface="メイリオ" panose="020B0604030504040204" pitchFamily="50" charset="-128"/>
                  <a:ea typeface="メイリオ" panose="020B0604030504040204" pitchFamily="50" charset="-128"/>
                </a:rPr>
                <a:t>の入力を省力化</a:t>
              </a:r>
              <a:endParaRPr kumimoji="1" lang="en-US" altLang="ja-JP" sz="1400" dirty="0">
                <a:latin typeface="メイリオ" panose="020B0604030504040204" pitchFamily="50" charset="-128"/>
                <a:ea typeface="メイリオ" panose="020B0604030504040204" pitchFamily="50" charset="-128"/>
              </a:endParaRPr>
            </a:p>
          </p:txBody>
        </p:sp>
      </p:grpSp>
      <p:sp>
        <p:nvSpPr>
          <p:cNvPr id="29" name="テキスト ボックス 28">
            <a:extLst>
              <a:ext uri="{FF2B5EF4-FFF2-40B4-BE49-F238E27FC236}">
                <a16:creationId xmlns:a16="http://schemas.microsoft.com/office/drawing/2014/main" id="{3FA046B2-FC26-D37B-56BA-F4F8F46B4E7C}"/>
              </a:ext>
            </a:extLst>
          </p:cNvPr>
          <p:cNvSpPr txBox="1"/>
          <p:nvPr/>
        </p:nvSpPr>
        <p:spPr>
          <a:xfrm>
            <a:off x="318297" y="681973"/>
            <a:ext cx="6518131" cy="779381"/>
          </a:xfrm>
          <a:prstGeom prst="rect">
            <a:avLst/>
          </a:prstGeom>
          <a:noFill/>
        </p:spPr>
        <p:txBody>
          <a:bodyPr wrap="none" rtlCol="0">
            <a:spAutoFit/>
          </a:bodyPr>
          <a:lstStyle/>
          <a:p>
            <a:pPr>
              <a:lnSpc>
                <a:spcPct val="150000"/>
              </a:lnSpc>
            </a:pPr>
            <a:r>
              <a:rPr lang="ja-JP" altLang="en-US" sz="1600" b="1" dirty="0">
                <a:solidFill>
                  <a:srgbClr val="4D98B9"/>
                </a:solidFill>
                <a:latin typeface="Meiryo UI" panose="020B0604030504040204" pitchFamily="50" charset="-128"/>
                <a:ea typeface="Meiryo UI" panose="020B0604030504040204" pitchFamily="50" charset="-128"/>
              </a:rPr>
              <a:t>直感的な操作</a:t>
            </a:r>
            <a:r>
              <a:rPr lang="ja-JP" altLang="en-US" sz="1600" dirty="0">
                <a:latin typeface="Meiryo UI" panose="020B0604030504040204" pitchFamily="50" charset="-128"/>
                <a:ea typeface="Meiryo UI" panose="020B0604030504040204" pitchFamily="50" charset="-128"/>
              </a:rPr>
              <a:t>で配車表を作成することができます。</a:t>
            </a:r>
            <a:endParaRPr lang="en-US" altLang="ja-JP" sz="1600" dirty="0">
              <a:latin typeface="Meiryo UI" panose="020B0604030504040204" pitchFamily="50" charset="-128"/>
              <a:ea typeface="Meiryo UI" panose="020B0604030504040204" pitchFamily="50" charset="-128"/>
            </a:endParaRPr>
          </a:p>
          <a:p>
            <a:pPr>
              <a:lnSpc>
                <a:spcPct val="150000"/>
              </a:lnSpc>
            </a:pPr>
            <a:r>
              <a:rPr lang="ja-JP" altLang="en-US" sz="1600" b="1" dirty="0">
                <a:solidFill>
                  <a:srgbClr val="4D98B9"/>
                </a:solidFill>
                <a:latin typeface="Meiryo UI" panose="020B0604030504040204" pitchFamily="50" charset="-128"/>
                <a:ea typeface="Meiryo UI" panose="020B0604030504040204" pitchFamily="50" charset="-128"/>
              </a:rPr>
              <a:t>コース機能</a:t>
            </a:r>
            <a:r>
              <a:rPr lang="ja-JP" altLang="en-US" sz="1600" dirty="0">
                <a:latin typeface="Meiryo UI" panose="020B0604030504040204" pitchFamily="50" charset="-128"/>
                <a:ea typeface="Meiryo UI" panose="020B0604030504040204" pitchFamily="50" charset="-128"/>
              </a:rPr>
              <a:t>や</a:t>
            </a:r>
            <a:r>
              <a:rPr lang="ja-JP" altLang="en-US" sz="1600" b="1" dirty="0">
                <a:solidFill>
                  <a:srgbClr val="4D98B9"/>
                </a:solidFill>
                <a:latin typeface="Meiryo UI" panose="020B0604030504040204" pitchFamily="50" charset="-128"/>
                <a:ea typeface="Meiryo UI" panose="020B0604030504040204" pitchFamily="50" charset="-128"/>
              </a:rPr>
              <a:t>複写機能</a:t>
            </a:r>
            <a:r>
              <a:rPr lang="ja-JP" altLang="en-US" sz="1600" dirty="0">
                <a:latin typeface="Meiryo UI" panose="020B0604030504040204" pitchFamily="50" charset="-128"/>
                <a:ea typeface="Meiryo UI" panose="020B0604030504040204" pitchFamily="50" charset="-128"/>
              </a:rPr>
              <a:t>も充実しているため、</a:t>
            </a:r>
            <a:r>
              <a:rPr lang="ja-JP" altLang="en-US" sz="1600" b="1" dirty="0">
                <a:solidFill>
                  <a:srgbClr val="4D98B9"/>
                </a:solidFill>
                <a:latin typeface="Meiryo UI" panose="020B0604030504040204" pitchFamily="50" charset="-128"/>
                <a:ea typeface="Meiryo UI" panose="020B0604030504040204" pitchFamily="50" charset="-128"/>
              </a:rPr>
              <a:t>定期便</a:t>
            </a:r>
            <a:r>
              <a:rPr lang="ja-JP" altLang="en-US" sz="1600" dirty="0">
                <a:latin typeface="Meiryo UI" panose="020B0604030504040204" pitchFamily="50" charset="-128"/>
                <a:ea typeface="Meiryo UI" panose="020B0604030504040204" pitchFamily="50" charset="-128"/>
              </a:rPr>
              <a:t>の配車も簡単に行えます。</a:t>
            </a:r>
            <a:endParaRPr lang="en-US" altLang="ja-JP" sz="1600" dirty="0">
              <a:latin typeface="Meiryo UI" panose="020B0604030504040204" pitchFamily="50" charset="-128"/>
              <a:ea typeface="Meiryo UI" panose="020B0604030504040204" pitchFamily="50" charset="-128"/>
            </a:endParaRPr>
          </a:p>
        </p:txBody>
      </p:sp>
      <p:pic>
        <p:nvPicPr>
          <p:cNvPr id="30" name="グラフィックス 29" descr="カーソル">
            <a:extLst>
              <a:ext uri="{FF2B5EF4-FFF2-40B4-BE49-F238E27FC236}">
                <a16:creationId xmlns:a16="http://schemas.microsoft.com/office/drawing/2014/main" id="{96EEBB62-91CE-6A10-4DCF-28D7BFAF63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31056" y="4073779"/>
            <a:ext cx="457200" cy="457200"/>
          </a:xfrm>
          <a:prstGeom prst="rect">
            <a:avLst/>
          </a:prstGeom>
        </p:spPr>
      </p:pic>
      <p:pic>
        <p:nvPicPr>
          <p:cNvPr id="31" name="グラフィックス 30" descr="カーソル">
            <a:extLst>
              <a:ext uri="{FF2B5EF4-FFF2-40B4-BE49-F238E27FC236}">
                <a16:creationId xmlns:a16="http://schemas.microsoft.com/office/drawing/2014/main" id="{48EAAC16-146C-085E-5BA9-EBADBC83522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02456" y="4995690"/>
            <a:ext cx="457200" cy="457200"/>
          </a:xfrm>
          <a:prstGeom prst="rect">
            <a:avLst/>
          </a:prstGeom>
        </p:spPr>
      </p:pic>
      <p:cxnSp>
        <p:nvCxnSpPr>
          <p:cNvPr id="32" name="直線矢印コネクタ 31">
            <a:extLst>
              <a:ext uri="{FF2B5EF4-FFF2-40B4-BE49-F238E27FC236}">
                <a16:creationId xmlns:a16="http://schemas.microsoft.com/office/drawing/2014/main" id="{659D9C7A-83DD-0A13-D9A8-EE8E2878F406}"/>
              </a:ext>
            </a:extLst>
          </p:cNvPr>
          <p:cNvCxnSpPr>
            <a:cxnSpLocks/>
          </p:cNvCxnSpPr>
          <p:nvPr/>
        </p:nvCxnSpPr>
        <p:spPr>
          <a:xfrm flipV="1">
            <a:off x="5933309" y="4156046"/>
            <a:ext cx="448441" cy="839644"/>
          </a:xfrm>
          <a:prstGeom prst="straightConnector1">
            <a:avLst/>
          </a:prstGeom>
          <a:ln w="38100">
            <a:solidFill>
              <a:srgbClr val="C00000"/>
            </a:solidFill>
            <a:prstDash val="sysDot"/>
            <a:tailEnd type="triangle"/>
          </a:ln>
        </p:spPr>
        <p:style>
          <a:lnRef idx="1">
            <a:schemeClr val="accent6"/>
          </a:lnRef>
          <a:fillRef idx="0">
            <a:schemeClr val="accent6"/>
          </a:fillRef>
          <a:effectRef idx="0">
            <a:schemeClr val="accent6"/>
          </a:effectRef>
          <a:fontRef idx="minor">
            <a:schemeClr val="tx1"/>
          </a:fontRef>
        </p:style>
      </p:cxnSp>
      <p:pic>
        <p:nvPicPr>
          <p:cNvPr id="33" name="図 32">
            <a:extLst>
              <a:ext uri="{FF2B5EF4-FFF2-40B4-BE49-F238E27FC236}">
                <a16:creationId xmlns:a16="http://schemas.microsoft.com/office/drawing/2014/main" id="{098E7052-77F3-04F8-A767-EB5D1BDAEA24}"/>
              </a:ext>
            </a:extLst>
          </p:cNvPr>
          <p:cNvPicPr>
            <a:picLocks noChangeAspect="1"/>
          </p:cNvPicPr>
          <p:nvPr/>
        </p:nvPicPr>
        <p:blipFill rotWithShape="1">
          <a:blip r:embed="rId6"/>
          <a:srcRect l="25313" t="42270" r="24896" b="32045"/>
          <a:stretch/>
        </p:blipFill>
        <p:spPr>
          <a:xfrm>
            <a:off x="4768535" y="1604711"/>
            <a:ext cx="4552950" cy="1234228"/>
          </a:xfrm>
          <a:prstGeom prst="rect">
            <a:avLst/>
          </a:prstGeom>
          <a:ln>
            <a:solidFill>
              <a:schemeClr val="tx1"/>
            </a:solidFill>
          </a:ln>
        </p:spPr>
      </p:pic>
      <p:grpSp>
        <p:nvGrpSpPr>
          <p:cNvPr id="34" name="グループ化 33">
            <a:extLst>
              <a:ext uri="{FF2B5EF4-FFF2-40B4-BE49-F238E27FC236}">
                <a16:creationId xmlns:a16="http://schemas.microsoft.com/office/drawing/2014/main" id="{AE784E41-4661-D898-B0DE-49D2C1EAFDE0}"/>
              </a:ext>
            </a:extLst>
          </p:cNvPr>
          <p:cNvGrpSpPr/>
          <p:nvPr/>
        </p:nvGrpSpPr>
        <p:grpSpPr>
          <a:xfrm>
            <a:off x="6381750" y="2585484"/>
            <a:ext cx="2244469" cy="744661"/>
            <a:chOff x="7661531" y="5307466"/>
            <a:chExt cx="2244469" cy="744661"/>
          </a:xfrm>
        </p:grpSpPr>
        <p:sp>
          <p:nvSpPr>
            <p:cNvPr id="35" name="正方形/長方形 34">
              <a:extLst>
                <a:ext uri="{FF2B5EF4-FFF2-40B4-BE49-F238E27FC236}">
                  <a16:creationId xmlns:a16="http://schemas.microsoft.com/office/drawing/2014/main" id="{64227AC3-7815-B4D5-1364-12888999E6DF}"/>
                </a:ext>
              </a:extLst>
            </p:cNvPr>
            <p:cNvSpPr/>
            <p:nvPr/>
          </p:nvSpPr>
          <p:spPr>
            <a:xfrm>
              <a:off x="7661531" y="5307466"/>
              <a:ext cx="2244469" cy="744661"/>
            </a:xfrm>
            <a:prstGeom prst="rect">
              <a:avLst/>
            </a:prstGeom>
            <a:solidFill>
              <a:schemeClr val="accent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1BEEF788-64AC-1755-4084-8E67FCB4A56B}"/>
                </a:ext>
              </a:extLst>
            </p:cNvPr>
            <p:cNvSpPr txBox="1"/>
            <p:nvPr/>
          </p:nvSpPr>
          <p:spPr>
            <a:xfrm>
              <a:off x="7661531" y="5313463"/>
              <a:ext cx="2244468" cy="738664"/>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複写機能</a:t>
              </a:r>
              <a:r>
                <a:rPr lang="ja-JP" altLang="en-US" sz="1400" dirty="0">
                  <a:latin typeface="メイリオ" panose="020B0604030504040204" pitchFamily="50" charset="-128"/>
                  <a:ea typeface="メイリオ" panose="020B0604030504040204" pitchFamily="50" charset="-128"/>
                </a:rPr>
                <a:t>で</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過去作成済の配車表と</a:t>
              </a:r>
              <a:endParaRPr lang="en-US" altLang="ja-JP" sz="1400" dirty="0">
                <a:latin typeface="メイリオ" panose="020B0604030504040204" pitchFamily="50" charset="-128"/>
                <a:ea typeface="メイリオ" panose="020B0604030504040204" pitchFamily="50" charset="-128"/>
              </a:endParaRPr>
            </a:p>
            <a:p>
              <a:r>
                <a:rPr lang="ja-JP" altLang="en-US" sz="1400" b="1" dirty="0">
                  <a:solidFill>
                    <a:srgbClr val="4D98B9"/>
                  </a:solidFill>
                  <a:latin typeface="メイリオ" panose="020B0604030504040204" pitchFamily="50" charset="-128"/>
                  <a:ea typeface="メイリオ" panose="020B0604030504040204" pitchFamily="50" charset="-128"/>
                </a:rPr>
                <a:t>同じ内容を再現</a:t>
              </a:r>
              <a:endParaRPr lang="en-US" altLang="ja-JP" sz="1400" b="1" dirty="0">
                <a:solidFill>
                  <a:srgbClr val="4D98B9"/>
                </a:solidFill>
                <a:latin typeface="メイリオ" panose="020B0604030504040204" pitchFamily="50" charset="-128"/>
                <a:ea typeface="メイリオ" panose="020B0604030504040204" pitchFamily="50" charset="-128"/>
              </a:endParaRPr>
            </a:p>
          </p:txBody>
        </p:sp>
      </p:grpSp>
      <p:pic>
        <p:nvPicPr>
          <p:cNvPr id="37" name="図 36">
            <a:extLst>
              <a:ext uri="{FF2B5EF4-FFF2-40B4-BE49-F238E27FC236}">
                <a16:creationId xmlns:a16="http://schemas.microsoft.com/office/drawing/2014/main" id="{F48C26B5-0D96-DFC5-DE36-51A8B078E7B5}"/>
              </a:ext>
            </a:extLst>
          </p:cNvPr>
          <p:cNvPicPr>
            <a:picLocks noChangeAspect="1"/>
          </p:cNvPicPr>
          <p:nvPr/>
        </p:nvPicPr>
        <p:blipFill rotWithShape="1">
          <a:blip r:embed="rId7"/>
          <a:srcRect l="65261" t="76767" r="19870" b="18670"/>
          <a:stretch/>
        </p:blipFill>
        <p:spPr>
          <a:xfrm>
            <a:off x="2398634" y="6159316"/>
            <a:ext cx="2065354" cy="333199"/>
          </a:xfrm>
          <a:prstGeom prst="rect">
            <a:avLst/>
          </a:prstGeom>
        </p:spPr>
      </p:pic>
      <p:grpSp>
        <p:nvGrpSpPr>
          <p:cNvPr id="55" name="グループ化 54">
            <a:extLst>
              <a:ext uri="{FF2B5EF4-FFF2-40B4-BE49-F238E27FC236}">
                <a16:creationId xmlns:a16="http://schemas.microsoft.com/office/drawing/2014/main" id="{6B51E57F-F212-924A-882F-E626929459DD}"/>
              </a:ext>
            </a:extLst>
          </p:cNvPr>
          <p:cNvGrpSpPr/>
          <p:nvPr/>
        </p:nvGrpSpPr>
        <p:grpSpPr>
          <a:xfrm>
            <a:off x="354731" y="1684657"/>
            <a:ext cx="2244470" cy="782174"/>
            <a:chOff x="4861180" y="5307466"/>
            <a:chExt cx="2244470" cy="782174"/>
          </a:xfrm>
        </p:grpSpPr>
        <p:sp>
          <p:nvSpPr>
            <p:cNvPr id="94" name="正方形/長方形 93">
              <a:extLst>
                <a:ext uri="{FF2B5EF4-FFF2-40B4-BE49-F238E27FC236}">
                  <a16:creationId xmlns:a16="http://schemas.microsoft.com/office/drawing/2014/main" id="{E5787835-0208-6D73-26C3-2F520E5E3855}"/>
                </a:ext>
              </a:extLst>
            </p:cNvPr>
            <p:cNvSpPr/>
            <p:nvPr/>
          </p:nvSpPr>
          <p:spPr>
            <a:xfrm>
              <a:off x="4861181" y="5307466"/>
              <a:ext cx="2244469" cy="744661"/>
            </a:xfrm>
            <a:prstGeom prst="rect">
              <a:avLst/>
            </a:prstGeom>
            <a:solidFill>
              <a:schemeClr val="accent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00B6B996-1097-7968-22A4-0C2F279CD881}"/>
                </a:ext>
              </a:extLst>
            </p:cNvPr>
            <p:cNvSpPr txBox="1"/>
            <p:nvPr/>
          </p:nvSpPr>
          <p:spPr>
            <a:xfrm>
              <a:off x="4861180" y="5350976"/>
              <a:ext cx="2244468" cy="738664"/>
            </a:xfrm>
            <a:prstGeom prst="rect">
              <a:avLst/>
            </a:prstGeom>
            <a:noFill/>
          </p:spPr>
          <p:txBody>
            <a:bodyPr wrap="square" rtlCol="0">
              <a:spAutoFit/>
            </a:bodyPr>
            <a:lstStyle/>
            <a:p>
              <a:r>
                <a:rPr lang="ja-JP" altLang="en-US" sz="1400" dirty="0">
                  <a:latin typeface="メイリオ" panose="020B0604030504040204" pitchFamily="50" charset="-128"/>
                  <a:ea typeface="メイリオ" panose="020B0604030504040204" pitchFamily="50" charset="-128"/>
                </a:rPr>
                <a:t>作成した配車情報から</a:t>
              </a:r>
              <a:endParaRPr lang="en-US" altLang="ja-JP" sz="1400" dirty="0">
                <a:latin typeface="メイリオ" panose="020B0604030504040204" pitchFamily="50" charset="-128"/>
                <a:ea typeface="メイリオ" panose="020B0604030504040204" pitchFamily="50" charset="-128"/>
              </a:endParaRPr>
            </a:p>
            <a:p>
              <a:r>
                <a:rPr kumimoji="1" lang="ja-JP" altLang="en-US" sz="1400" b="1" dirty="0">
                  <a:solidFill>
                    <a:srgbClr val="4D98B9"/>
                  </a:solidFill>
                  <a:latin typeface="メイリオ" panose="020B0604030504040204" pitchFamily="50" charset="-128"/>
                  <a:ea typeface="メイリオ" panose="020B0604030504040204" pitchFamily="50" charset="-128"/>
                </a:rPr>
                <a:t>依頼書</a:t>
              </a:r>
              <a:r>
                <a:rPr kumimoji="1" lang="ja-JP" altLang="en-US" sz="1400" dirty="0">
                  <a:latin typeface="メイリオ" panose="020B0604030504040204" pitchFamily="50" charset="-128"/>
                  <a:ea typeface="メイリオ" panose="020B0604030504040204" pitchFamily="50" charset="-128"/>
                </a:rPr>
                <a:t>、</a:t>
              </a:r>
              <a:r>
                <a:rPr kumimoji="1" lang="ja-JP" altLang="en-US" sz="1400" b="1" dirty="0">
                  <a:solidFill>
                    <a:srgbClr val="4D98B9"/>
                  </a:solidFill>
                  <a:latin typeface="メイリオ" panose="020B0604030504040204" pitchFamily="50" charset="-128"/>
                  <a:ea typeface="メイリオ" panose="020B0604030504040204" pitchFamily="50" charset="-128"/>
                </a:rPr>
                <a:t>指示書</a:t>
              </a:r>
              <a:r>
                <a:rPr kumimoji="1" lang="ja-JP" altLang="en-US" sz="1400" dirty="0">
                  <a:latin typeface="メイリオ" panose="020B0604030504040204" pitchFamily="50" charset="-128"/>
                  <a:ea typeface="メイリオ" panose="020B0604030504040204" pitchFamily="50" charset="-128"/>
                </a:rPr>
                <a:t>、</a:t>
              </a:r>
              <a:endParaRPr kumimoji="1" lang="en-US" altLang="ja-JP" sz="1400" dirty="0">
                <a:latin typeface="メイリオ" panose="020B0604030504040204" pitchFamily="50" charset="-128"/>
                <a:ea typeface="メイリオ" panose="020B0604030504040204" pitchFamily="50" charset="-128"/>
              </a:endParaRPr>
            </a:p>
            <a:p>
              <a:r>
                <a:rPr lang="ja-JP" altLang="en-US" sz="1400" b="1" dirty="0">
                  <a:solidFill>
                    <a:srgbClr val="4D98B9"/>
                  </a:solidFill>
                  <a:latin typeface="メイリオ" panose="020B0604030504040204" pitchFamily="50" charset="-128"/>
                  <a:ea typeface="メイリオ" panose="020B0604030504040204" pitchFamily="50" charset="-128"/>
                </a:rPr>
                <a:t>点呼記録簿</a:t>
              </a:r>
              <a:r>
                <a:rPr lang="ja-JP" altLang="en-US" sz="1400" dirty="0">
                  <a:latin typeface="メイリオ" panose="020B0604030504040204" pitchFamily="50" charset="-128"/>
                  <a:ea typeface="メイリオ" panose="020B0604030504040204" pitchFamily="50" charset="-128"/>
                </a:rPr>
                <a:t>が作成できる</a:t>
              </a:r>
              <a:endParaRPr kumimoji="1" lang="en-US" altLang="ja-JP" sz="1400" dirty="0">
                <a:latin typeface="メイリオ" panose="020B0604030504040204" pitchFamily="50" charset="-128"/>
                <a:ea typeface="メイリオ" panose="020B0604030504040204" pitchFamily="50" charset="-128"/>
              </a:endParaRPr>
            </a:p>
          </p:txBody>
        </p:sp>
      </p:grpSp>
      <p:sp>
        <p:nvSpPr>
          <p:cNvPr id="97" name="スライド番号プレースホルダー 22">
            <a:extLst>
              <a:ext uri="{FF2B5EF4-FFF2-40B4-BE49-F238E27FC236}">
                <a16:creationId xmlns:a16="http://schemas.microsoft.com/office/drawing/2014/main" id="{F9133AF8-0213-3014-6FC0-CBBCDDBF3533}"/>
              </a:ext>
            </a:extLst>
          </p:cNvPr>
          <p:cNvSpPr txBox="1">
            <a:spLocks/>
          </p:cNvSpPr>
          <p:nvPr/>
        </p:nvSpPr>
        <p:spPr>
          <a:xfrm>
            <a:off x="8604448" y="6453336"/>
            <a:ext cx="504056" cy="404664"/>
          </a:xfrm>
          <a:prstGeom prst="rect">
            <a:avLst/>
          </a:prstGeom>
        </p:spPr>
        <p:txBody>
          <a:bodyPr vert="horz" anchor="ctr"/>
          <a:lstStyle>
            <a:defPPr>
              <a:defRPr lang="ja-JP"/>
            </a:defPPr>
            <a:lvl1pPr marL="0" algn="ctr" defTabSz="914400" rtl="0" eaLnBrk="1" latinLnBrk="0" hangingPunct="1">
              <a:defRPr kumimoji="0" sz="900" b="1" kern="1200">
                <a:solidFill>
                  <a:srgbClr val="FFFFFF"/>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553B35A-7C3C-4FBC-BA57-835DAFB7B04A}" type="slidenum">
              <a:rPr kumimoji="1" lang="ja-JP" altLang="en-US" smtClean="0"/>
              <a:pPr/>
              <a:t>19</a:t>
            </a:fld>
            <a:endParaRPr kumimoji="1" lang="ja-JP" altLang="en-US" dirty="0"/>
          </a:p>
        </p:txBody>
      </p:sp>
    </p:spTree>
    <p:extLst>
      <p:ext uri="{BB962C8B-B14F-4D97-AF65-F5344CB8AC3E}">
        <p14:creationId xmlns:p14="http://schemas.microsoft.com/office/powerpoint/2010/main" val="265534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DCE3B43-D507-5417-86D8-49560F6DAA0D}"/>
              </a:ext>
            </a:extLst>
          </p:cNvPr>
          <p:cNvSpPr>
            <a:spLocks noGrp="1"/>
          </p:cNvSpPr>
          <p:nvPr>
            <p:ph type="title"/>
          </p:nvPr>
        </p:nvSpPr>
        <p:spPr/>
        <p:txBody>
          <a:bodyPr/>
          <a:lstStyle/>
          <a:p>
            <a:r>
              <a:rPr kumimoji="1" lang="ja-JP" altLang="en-US" dirty="0"/>
              <a:t>目次</a:t>
            </a:r>
          </a:p>
        </p:txBody>
      </p:sp>
      <p:sp>
        <p:nvSpPr>
          <p:cNvPr id="3" name="スライド番号プレースホルダー 2">
            <a:extLst>
              <a:ext uri="{FF2B5EF4-FFF2-40B4-BE49-F238E27FC236}">
                <a16:creationId xmlns:a16="http://schemas.microsoft.com/office/drawing/2014/main" id="{A3A6C9CA-BE6C-943D-A46F-2FFAAAE8A0EE}"/>
              </a:ext>
            </a:extLst>
          </p:cNvPr>
          <p:cNvSpPr>
            <a:spLocks noGrp="1"/>
          </p:cNvSpPr>
          <p:nvPr>
            <p:ph type="sldNum" sz="quarter" idx="10"/>
          </p:nvPr>
        </p:nvSpPr>
        <p:spPr/>
        <p:txBody>
          <a:bodyPr/>
          <a:lstStyle/>
          <a:p>
            <a:fld id="{4C2040E0-EB4A-42A8-A815-D64FE807B3BC}" type="slidenum">
              <a:rPr kumimoji="1" lang="ja-JP" altLang="en-US" smtClean="0"/>
              <a:t>2</a:t>
            </a:fld>
            <a:endParaRPr kumimoji="1" lang="ja-JP" altLang="en-US"/>
          </a:p>
        </p:txBody>
      </p:sp>
      <p:sp>
        <p:nvSpPr>
          <p:cNvPr id="4" name="字幕 2">
            <a:extLst>
              <a:ext uri="{FF2B5EF4-FFF2-40B4-BE49-F238E27FC236}">
                <a16:creationId xmlns:a16="http://schemas.microsoft.com/office/drawing/2014/main" id="{4F966AAA-EEC8-1D4F-C842-D4E6FDD20138}"/>
              </a:ext>
            </a:extLst>
          </p:cNvPr>
          <p:cNvSpPr txBox="1">
            <a:spLocks/>
          </p:cNvSpPr>
          <p:nvPr/>
        </p:nvSpPr>
        <p:spPr>
          <a:xfrm>
            <a:off x="471267" y="563526"/>
            <a:ext cx="4645901" cy="6533959"/>
          </a:xfrm>
          <a:prstGeom prst="rect">
            <a:avLst/>
          </a:prstGeom>
          <a:noFill/>
        </p:spPr>
        <p:txBody>
          <a:bodyPr>
            <a:noAutofit/>
          </a:bodyPr>
          <a:lstStyle>
            <a:lvl1pPr marL="0" indent="0" algn="l" rtl="0" eaLnBrk="1" latinLnBrk="0" hangingPunct="1">
              <a:spcBef>
                <a:spcPts val="600"/>
              </a:spcBef>
              <a:buClr>
                <a:schemeClr val="accent1"/>
              </a:buClr>
              <a:buSzPct val="70000"/>
              <a:buFont typeface="Wingdings"/>
              <a:buNone/>
              <a:defRPr kumimoji="1" sz="1400" kern="1200">
                <a:solidFill>
                  <a:schemeClr val="tx1"/>
                </a:solidFill>
                <a:latin typeface="メイリオ" panose="020B0604030504040204" pitchFamily="50" charset="-128"/>
                <a:ea typeface="メイリオ" panose="020B0604030504040204" pitchFamily="50" charset="-128"/>
                <a:cs typeface="+mn-cs"/>
              </a:defRPr>
            </a:lvl1pPr>
            <a:lvl2pPr marL="640080" indent="-274320" algn="l" rtl="0" eaLnBrk="1" latinLnBrk="0" hangingPunct="1">
              <a:spcBef>
                <a:spcPct val="20000"/>
              </a:spcBef>
              <a:buClr>
                <a:schemeClr val="accent1"/>
              </a:buClr>
              <a:buSzPct val="80000"/>
              <a:buFont typeface="Wingdings 2"/>
              <a:buChar char=""/>
              <a:defRPr kumimoji="1" sz="2100" kern="1200">
                <a:solidFill>
                  <a:schemeClr val="tx1"/>
                </a:solidFill>
                <a:latin typeface="メイリオ" panose="020B0604030504040204" pitchFamily="50" charset="-128"/>
                <a:ea typeface="メイリオ" panose="020B0604030504040204" pitchFamily="50" charset="-128"/>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1" sz="1600" kern="1200">
                <a:solidFill>
                  <a:schemeClr val="tx1"/>
                </a:solidFill>
                <a:latin typeface="メイリオ" panose="020B0604030504040204" pitchFamily="50" charset="-128"/>
                <a:ea typeface="メイリオ" panose="020B0604030504040204" pitchFamily="50" charset="-128"/>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a:lstStyle>
          <a:p>
            <a:pPr defTabSz="914400">
              <a:lnSpc>
                <a:spcPct val="200000"/>
              </a:lnSpc>
              <a:spcBef>
                <a:spcPct val="20000"/>
              </a:spcBef>
              <a:defRPr/>
            </a:pPr>
            <a:r>
              <a:rPr lang="ja-JP" altLang="en-US" sz="1600" b="1" dirty="0">
                <a:solidFill>
                  <a:schemeClr val="tx1">
                    <a:lumMod val="65000"/>
                    <a:lumOff val="35000"/>
                  </a:schemeClr>
                </a:solidFill>
              </a:rPr>
              <a:t>■株式会社ナカニシ概要	</a:t>
            </a:r>
          </a:p>
          <a:p>
            <a:pPr defTabSz="914400">
              <a:lnSpc>
                <a:spcPct val="200000"/>
              </a:lnSpc>
              <a:spcBef>
                <a:spcPct val="20000"/>
              </a:spcBef>
              <a:defRPr/>
            </a:pPr>
            <a:r>
              <a:rPr lang="ja-JP" altLang="en-US" sz="1600" b="1" dirty="0">
                <a:solidFill>
                  <a:schemeClr val="tx1">
                    <a:lumMod val="65000"/>
                    <a:lumOff val="35000"/>
                  </a:schemeClr>
                </a:solidFill>
              </a:rPr>
              <a:t>■</a:t>
            </a:r>
            <a:r>
              <a:rPr lang="en-US" altLang="ja-JP" sz="1600" b="1" dirty="0" err="1">
                <a:solidFill>
                  <a:schemeClr val="tx1">
                    <a:lumMod val="65000"/>
                    <a:lumOff val="35000"/>
                  </a:schemeClr>
                </a:solidFill>
              </a:rPr>
              <a:t>DriveDoor</a:t>
            </a:r>
            <a:r>
              <a:rPr lang="ja-JP" altLang="en-US" sz="1600" b="1" dirty="0">
                <a:solidFill>
                  <a:schemeClr val="tx1">
                    <a:lumMod val="65000"/>
                    <a:lumOff val="35000"/>
                  </a:schemeClr>
                </a:solidFill>
              </a:rPr>
              <a:t> 製品概要</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　└製品概要</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　└３つの特徴</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　└該当顧客ニーズ</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　└利用ケース紹介</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a:t>
            </a:r>
            <a:r>
              <a:rPr lang="en-US" altLang="ja-JP" sz="1600" b="1" dirty="0" err="1">
                <a:solidFill>
                  <a:schemeClr val="tx1">
                    <a:lumMod val="65000"/>
                    <a:lumOff val="35000"/>
                  </a:schemeClr>
                </a:solidFill>
              </a:rPr>
              <a:t>DriveDoor</a:t>
            </a:r>
            <a:r>
              <a:rPr lang="ja-JP" altLang="en-US" sz="1600" b="1" dirty="0">
                <a:solidFill>
                  <a:schemeClr val="tx1">
                    <a:lumMod val="65000"/>
                    <a:lumOff val="35000"/>
                  </a:schemeClr>
                </a:solidFill>
              </a:rPr>
              <a:t>機能紹介　　　　　　　</a:t>
            </a:r>
          </a:p>
          <a:p>
            <a:pPr defTabSz="914400">
              <a:lnSpc>
                <a:spcPct val="200000"/>
              </a:lnSpc>
              <a:spcBef>
                <a:spcPct val="20000"/>
              </a:spcBef>
              <a:defRPr/>
            </a:pPr>
            <a:r>
              <a:rPr lang="ja-JP" altLang="en-US" sz="1600" b="1" dirty="0">
                <a:solidFill>
                  <a:schemeClr val="tx1">
                    <a:lumMod val="65000"/>
                    <a:lumOff val="35000"/>
                  </a:schemeClr>
                </a:solidFill>
              </a:rPr>
              <a:t>　└業務関連図</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　└機能・帳票</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　└機能例</a:t>
            </a:r>
            <a:endParaRPr lang="en-US" altLang="ja-JP" sz="1600" b="1" dirty="0">
              <a:solidFill>
                <a:schemeClr val="tx1">
                  <a:lumMod val="65000"/>
                  <a:lumOff val="35000"/>
                </a:schemeClr>
              </a:solidFill>
            </a:endParaRPr>
          </a:p>
          <a:p>
            <a:pPr defTabSz="914400">
              <a:lnSpc>
                <a:spcPct val="200000"/>
              </a:lnSpc>
              <a:spcBef>
                <a:spcPct val="20000"/>
              </a:spcBef>
              <a:defRPr/>
            </a:pPr>
            <a:r>
              <a:rPr lang="ja-JP" altLang="en-US" sz="1600" b="1" dirty="0">
                <a:solidFill>
                  <a:schemeClr val="tx1">
                    <a:lumMod val="65000"/>
                    <a:lumOff val="35000"/>
                  </a:schemeClr>
                </a:solidFill>
              </a:rPr>
              <a:t>■おわりに</a:t>
            </a:r>
          </a:p>
        </p:txBody>
      </p:sp>
      <p:sp>
        <p:nvSpPr>
          <p:cNvPr id="5" name="字幕 2">
            <a:extLst>
              <a:ext uri="{FF2B5EF4-FFF2-40B4-BE49-F238E27FC236}">
                <a16:creationId xmlns:a16="http://schemas.microsoft.com/office/drawing/2014/main" id="{9A8E4CF3-1526-6657-310E-3043A03B582E}"/>
              </a:ext>
            </a:extLst>
          </p:cNvPr>
          <p:cNvSpPr txBox="1">
            <a:spLocks/>
          </p:cNvSpPr>
          <p:nvPr/>
        </p:nvSpPr>
        <p:spPr>
          <a:xfrm>
            <a:off x="3269074" y="563525"/>
            <a:ext cx="3550673" cy="6621045"/>
          </a:xfrm>
          <a:prstGeom prst="rect">
            <a:avLst/>
          </a:prstGeom>
          <a:noFill/>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kumimoji="1" sz="1600" b="1"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・・・・・・・・４</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・・・・・・・・６</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・・・・・・・・７</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・・・・・・・１２</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・・・・・・・１３</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・・・・・・・１７</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・・・・・・・１８</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・・・・・・・１９</a:t>
            </a:r>
            <a:endParaRPr lang="en-US" altLang="ja-JP" dirty="0">
              <a:solidFill>
                <a:schemeClr val="tx1">
                  <a:lumMod val="65000"/>
                  <a:lumOff val="35000"/>
                </a:schemeClr>
              </a:solidFill>
              <a:latin typeface="メイリオ" pitchFamily="50" charset="-128"/>
              <a:ea typeface="メイリオ" pitchFamily="50" charset="-128"/>
            </a:endParaRPr>
          </a:p>
          <a:p>
            <a:pPr algn="r">
              <a:lnSpc>
                <a:spcPct val="200000"/>
              </a:lnSpc>
              <a:spcBef>
                <a:spcPct val="20000"/>
              </a:spcBef>
              <a:defRPr/>
            </a:pPr>
            <a:r>
              <a:rPr lang="ja-JP" altLang="en-US" dirty="0">
                <a:solidFill>
                  <a:schemeClr val="tx1">
                    <a:lumMod val="65000"/>
                    <a:lumOff val="35000"/>
                  </a:schemeClr>
                </a:solidFill>
                <a:latin typeface="メイリオ" pitchFamily="50" charset="-128"/>
                <a:ea typeface="メイリオ" pitchFamily="50" charset="-128"/>
              </a:rPr>
              <a:t>・・・・・・・２２</a:t>
            </a:r>
            <a:endParaRPr lang="en-US" altLang="ja-JP" dirty="0">
              <a:solidFill>
                <a:schemeClr val="tx1">
                  <a:lumMod val="65000"/>
                  <a:lumOff val="35000"/>
                </a:schemeClr>
              </a:solidFill>
              <a:latin typeface="メイリオ" pitchFamily="50" charset="-128"/>
              <a:ea typeface="メイリオ" pitchFamily="50" charset="-128"/>
            </a:endParaRPr>
          </a:p>
        </p:txBody>
      </p:sp>
    </p:spTree>
    <p:extLst>
      <p:ext uri="{BB962C8B-B14F-4D97-AF65-F5344CB8AC3E}">
        <p14:creationId xmlns:p14="http://schemas.microsoft.com/office/powerpoint/2010/main" val="3097929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20</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製品概要（機能例：実績登録）</a:t>
            </a:r>
          </a:p>
        </p:txBody>
      </p:sp>
      <p:sp>
        <p:nvSpPr>
          <p:cNvPr id="97" name="スライド番号プレースホルダー 22">
            <a:extLst>
              <a:ext uri="{FF2B5EF4-FFF2-40B4-BE49-F238E27FC236}">
                <a16:creationId xmlns:a16="http://schemas.microsoft.com/office/drawing/2014/main" id="{F9133AF8-0213-3014-6FC0-CBBCDDBF3533}"/>
              </a:ext>
            </a:extLst>
          </p:cNvPr>
          <p:cNvSpPr txBox="1">
            <a:spLocks/>
          </p:cNvSpPr>
          <p:nvPr/>
        </p:nvSpPr>
        <p:spPr>
          <a:xfrm>
            <a:off x="8604448" y="6453336"/>
            <a:ext cx="504056" cy="404664"/>
          </a:xfrm>
          <a:prstGeom prst="rect">
            <a:avLst/>
          </a:prstGeom>
        </p:spPr>
        <p:txBody>
          <a:bodyPr vert="horz" anchor="ctr"/>
          <a:lstStyle>
            <a:defPPr>
              <a:defRPr lang="ja-JP"/>
            </a:defPPr>
            <a:lvl1pPr marL="0" algn="ctr" defTabSz="914400" rtl="0" eaLnBrk="1" latinLnBrk="0" hangingPunct="1">
              <a:defRPr kumimoji="0" sz="900" b="1" kern="1200">
                <a:solidFill>
                  <a:srgbClr val="FFFFFF"/>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553B35A-7C3C-4FBC-BA57-835DAFB7B04A}" type="slidenum">
              <a:rPr kumimoji="1" lang="ja-JP" altLang="en-US" smtClean="0"/>
              <a:pPr/>
              <a:t>20</a:t>
            </a:fld>
            <a:endParaRPr kumimoji="1" lang="ja-JP" altLang="en-US" dirty="0"/>
          </a:p>
        </p:txBody>
      </p:sp>
      <p:sp>
        <p:nvSpPr>
          <p:cNvPr id="6" name="テキスト ボックス 5">
            <a:extLst>
              <a:ext uri="{FF2B5EF4-FFF2-40B4-BE49-F238E27FC236}">
                <a16:creationId xmlns:a16="http://schemas.microsoft.com/office/drawing/2014/main" id="{6D1BDFEA-4C7E-E259-B850-F35FF2A99A6E}"/>
              </a:ext>
            </a:extLst>
          </p:cNvPr>
          <p:cNvSpPr txBox="1"/>
          <p:nvPr/>
        </p:nvSpPr>
        <p:spPr>
          <a:xfrm>
            <a:off x="250127" y="582015"/>
            <a:ext cx="5904180" cy="951158"/>
          </a:xfrm>
          <a:prstGeom prst="rect">
            <a:avLst/>
          </a:prstGeom>
          <a:noFill/>
        </p:spPr>
        <p:txBody>
          <a:bodyPr wrap="none" rtlCol="0">
            <a:spAutoFit/>
          </a:bodyPr>
          <a:lstStyle/>
          <a:p>
            <a:pPr>
              <a:lnSpc>
                <a:spcPct val="150000"/>
              </a:lnSpc>
            </a:pPr>
            <a:r>
              <a:rPr lang="en-US" altLang="ja-JP" sz="2000" dirty="0">
                <a:latin typeface="Meiryo UI" panose="020B0604030504040204" pitchFamily="50" charset="-128"/>
                <a:ea typeface="Meiryo UI" panose="020B0604030504040204" pitchFamily="50" charset="-128"/>
              </a:rPr>
              <a:t>DRIVEDOOR LITE</a:t>
            </a:r>
            <a:r>
              <a:rPr lang="ja-JP" altLang="en-US" sz="2000" dirty="0">
                <a:latin typeface="Meiryo UI" panose="020B0604030504040204" pitchFamily="50" charset="-128"/>
                <a:ea typeface="Meiryo UI" panose="020B0604030504040204" pitchFamily="50" charset="-128"/>
              </a:rPr>
              <a:t>よりも</a:t>
            </a:r>
            <a:r>
              <a:rPr lang="ja-JP" altLang="en-US" sz="2000" b="1" dirty="0">
                <a:solidFill>
                  <a:srgbClr val="4D98B9"/>
                </a:solidFill>
                <a:latin typeface="Meiryo UI" panose="020B0604030504040204" pitchFamily="50" charset="-128"/>
                <a:ea typeface="Meiryo UI" panose="020B0604030504040204" pitchFamily="50" charset="-128"/>
              </a:rPr>
              <a:t>詳細な情報</a:t>
            </a:r>
            <a:r>
              <a:rPr lang="ja-JP" altLang="en-US" sz="2000" dirty="0">
                <a:latin typeface="Meiryo UI" panose="020B0604030504040204" pitchFamily="50" charset="-128"/>
                <a:ea typeface="Meiryo UI" panose="020B0604030504040204" pitchFamily="50" charset="-128"/>
              </a:rPr>
              <a:t>を登録できます。</a:t>
            </a:r>
            <a:endParaRPr lang="en-US" altLang="ja-JP" sz="2000" dirty="0">
              <a:latin typeface="Meiryo UI" panose="020B0604030504040204" pitchFamily="50" charset="-128"/>
              <a:ea typeface="Meiryo UI" panose="020B0604030504040204" pitchFamily="50" charset="-128"/>
            </a:endParaRPr>
          </a:p>
          <a:p>
            <a:pPr>
              <a:lnSpc>
                <a:spcPct val="150000"/>
              </a:lnSpc>
            </a:pPr>
            <a:r>
              <a:rPr lang="ja-JP" altLang="en-US" sz="2000" b="1" dirty="0">
                <a:solidFill>
                  <a:srgbClr val="4D98B9"/>
                </a:solidFill>
                <a:latin typeface="Meiryo UI" panose="020B0604030504040204" pitchFamily="50" charset="-128"/>
                <a:ea typeface="Meiryo UI" panose="020B0604030504040204" pitchFamily="50" charset="-128"/>
              </a:rPr>
              <a:t>予定管理</a:t>
            </a:r>
            <a:r>
              <a:rPr lang="ja-JP" altLang="en-US" sz="2000" dirty="0">
                <a:latin typeface="Meiryo UI" panose="020B0604030504040204" pitchFamily="50" charset="-128"/>
                <a:ea typeface="Meiryo UI" panose="020B0604030504040204" pitchFamily="50" charset="-128"/>
              </a:rPr>
              <a:t>と</a:t>
            </a:r>
            <a:r>
              <a:rPr lang="ja-JP" altLang="en-US" sz="2000" b="1" dirty="0">
                <a:solidFill>
                  <a:srgbClr val="4D98B9"/>
                </a:solidFill>
                <a:latin typeface="Meiryo UI" panose="020B0604030504040204" pitchFamily="50" charset="-128"/>
                <a:ea typeface="Meiryo UI" panose="020B0604030504040204" pitchFamily="50" charset="-128"/>
              </a:rPr>
              <a:t>実績登録</a:t>
            </a:r>
            <a:r>
              <a:rPr lang="ja-JP" altLang="en-US" sz="2000" dirty="0">
                <a:latin typeface="Meiryo UI" panose="020B0604030504040204" pitchFamily="50" charset="-128"/>
                <a:ea typeface="Meiryo UI" panose="020B0604030504040204" pitchFamily="50" charset="-128"/>
              </a:rPr>
              <a:t>のどちらにもご利用いただけます。</a:t>
            </a:r>
            <a:endParaRPr lang="en-US" altLang="ja-JP" sz="2000"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78DEF1D8-6F35-05B4-D750-A32E86103948}"/>
              </a:ext>
            </a:extLst>
          </p:cNvPr>
          <p:cNvSpPr txBox="1"/>
          <p:nvPr/>
        </p:nvSpPr>
        <p:spPr>
          <a:xfrm>
            <a:off x="1671968" y="1807739"/>
            <a:ext cx="1729961" cy="103489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運行日</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出庫／帰庫日時</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配車先</a:t>
            </a:r>
            <a:endParaRPr lang="en-US" altLang="ja-JP" sz="1400" dirty="0">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79972010-982D-0121-7739-1D45E231AC14}"/>
              </a:ext>
            </a:extLst>
          </p:cNvPr>
          <p:cNvSpPr txBox="1"/>
          <p:nvPr/>
        </p:nvSpPr>
        <p:spPr>
          <a:xfrm>
            <a:off x="5544722" y="1845839"/>
            <a:ext cx="1909497" cy="103489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乗務員（主／副）</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拘束／残業時間</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手当</a:t>
            </a:r>
            <a:endParaRPr lang="en-US" altLang="ja-JP" sz="1400" dirty="0">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0EF40783-6B64-357D-BC92-8309F9E75FFC}"/>
              </a:ext>
            </a:extLst>
          </p:cNvPr>
          <p:cNvSpPr txBox="1"/>
          <p:nvPr/>
        </p:nvSpPr>
        <p:spPr>
          <a:xfrm>
            <a:off x="7274683" y="1845839"/>
            <a:ext cx="1729961" cy="103489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車両</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オド</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空車／実車距離</a:t>
            </a:r>
            <a:endParaRPr lang="en-US" altLang="ja-JP" sz="1400" dirty="0">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FDEC2AB5-BC8E-AE3E-0C57-30D2E1F1FDBF}"/>
              </a:ext>
            </a:extLst>
          </p:cNvPr>
          <p:cNvSpPr txBox="1"/>
          <p:nvPr/>
        </p:nvSpPr>
        <p:spPr>
          <a:xfrm>
            <a:off x="1671968" y="3155572"/>
            <a:ext cx="1729961" cy="103489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得意先</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発着地／経由地</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請求金額</a:t>
            </a:r>
            <a:endParaRPr lang="en-US" altLang="ja-JP" sz="1400"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6306DE6D-9EFE-682C-7D6B-73D3492A16A4}"/>
              </a:ext>
            </a:extLst>
          </p:cNvPr>
          <p:cNvSpPr txBox="1"/>
          <p:nvPr/>
        </p:nvSpPr>
        <p:spPr>
          <a:xfrm>
            <a:off x="5544722" y="3126997"/>
            <a:ext cx="1011815" cy="103489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給油所</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燃料</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給油量</a:t>
            </a:r>
            <a:endParaRPr lang="en-US" altLang="ja-JP" sz="1400" dirty="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83189A26-789A-EDA0-DBE8-513982197A40}"/>
              </a:ext>
            </a:extLst>
          </p:cNvPr>
          <p:cNvSpPr txBox="1"/>
          <p:nvPr/>
        </p:nvSpPr>
        <p:spPr>
          <a:xfrm>
            <a:off x="6825478" y="3126997"/>
            <a:ext cx="1370888" cy="103489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金額</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支払方法</a:t>
            </a:r>
            <a:endParaRPr lang="en-US" altLang="ja-JP" sz="1400" dirty="0">
              <a:latin typeface="メイリオ" panose="020B0604030504040204" pitchFamily="50" charset="-128"/>
              <a:ea typeface="メイリオ" panose="020B0604030504040204" pitchFamily="50" charset="-128"/>
            </a:endParaRPr>
          </a:p>
          <a:p>
            <a:pPr marL="285750" indent="-285750">
              <a:lnSpc>
                <a:spcPct val="150000"/>
              </a:lnSpc>
              <a:buFont typeface="Arial" panose="020B0604020202020204" pitchFamily="34" charset="0"/>
              <a:buChar char="•"/>
            </a:pPr>
            <a:r>
              <a:rPr lang="ja-JP" altLang="en-US" sz="1400" dirty="0">
                <a:latin typeface="メイリオ" panose="020B0604030504040204" pitchFamily="50" charset="-128"/>
                <a:ea typeface="メイリオ" panose="020B0604030504040204" pitchFamily="50" charset="-128"/>
              </a:rPr>
              <a:t>カード番号</a:t>
            </a:r>
            <a:endParaRPr lang="en-US" altLang="ja-JP" sz="1400" dirty="0">
              <a:latin typeface="メイリオ" panose="020B0604030504040204" pitchFamily="50" charset="-128"/>
              <a:ea typeface="メイリオ" panose="020B0604030504040204" pitchFamily="50" charset="-128"/>
            </a:endParaRPr>
          </a:p>
        </p:txBody>
      </p:sp>
      <p:grpSp>
        <p:nvGrpSpPr>
          <p:cNvPr id="39" name="グループ化 38">
            <a:extLst>
              <a:ext uri="{FF2B5EF4-FFF2-40B4-BE49-F238E27FC236}">
                <a16:creationId xmlns:a16="http://schemas.microsoft.com/office/drawing/2014/main" id="{48090BB0-C692-F36E-CE60-BF8B25703FCD}"/>
              </a:ext>
            </a:extLst>
          </p:cNvPr>
          <p:cNvGrpSpPr/>
          <p:nvPr/>
        </p:nvGrpSpPr>
        <p:grpSpPr>
          <a:xfrm>
            <a:off x="3529055" y="4709669"/>
            <a:ext cx="2104939" cy="1765504"/>
            <a:chOff x="2878908" y="4233419"/>
            <a:chExt cx="2104939" cy="1765504"/>
          </a:xfrm>
        </p:grpSpPr>
        <p:pic>
          <p:nvPicPr>
            <p:cNvPr id="40" name="図 39">
              <a:extLst>
                <a:ext uri="{FF2B5EF4-FFF2-40B4-BE49-F238E27FC236}">
                  <a16:creationId xmlns:a16="http://schemas.microsoft.com/office/drawing/2014/main" id="{10332E99-8C8C-808A-4FE7-1C279912E3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0979" y="4253937"/>
              <a:ext cx="1298191" cy="1344999"/>
            </a:xfrm>
            <a:prstGeom prst="rect">
              <a:avLst/>
            </a:prstGeom>
          </p:spPr>
        </p:pic>
        <p:sp>
          <p:nvSpPr>
            <p:cNvPr id="41" name="テキスト ボックス 40">
              <a:extLst>
                <a:ext uri="{FF2B5EF4-FFF2-40B4-BE49-F238E27FC236}">
                  <a16:creationId xmlns:a16="http://schemas.microsoft.com/office/drawing/2014/main" id="{742AD057-D081-0C76-7E67-A79C933ACCF7}"/>
                </a:ext>
              </a:extLst>
            </p:cNvPr>
            <p:cNvSpPr txBox="1"/>
            <p:nvPr/>
          </p:nvSpPr>
          <p:spPr>
            <a:xfrm>
              <a:off x="3076300" y="5691146"/>
              <a:ext cx="1907547" cy="307777"/>
            </a:xfrm>
            <a:prstGeom prst="rect">
              <a:avLst/>
            </a:prstGeom>
            <a:noFill/>
            <a:ln>
              <a:noFill/>
            </a:ln>
          </p:spPr>
          <p:txBody>
            <a:bodyPr wrap="square" rtlCol="0" anchor="ctr">
              <a:spAutoFit/>
            </a:bodyPr>
            <a:lstStyle/>
            <a:p>
              <a:pPr algn="ctr"/>
              <a:r>
                <a:rPr kumimoji="1" lang="ja-JP" altLang="en-US" sz="1400" b="1" u="sng" dirty="0">
                  <a:solidFill>
                    <a:srgbClr val="4D98B9"/>
                  </a:solidFill>
                  <a:latin typeface="メイリオ" panose="020B0604030504040204" pitchFamily="50" charset="-128"/>
                  <a:ea typeface="メイリオ" panose="020B0604030504040204" pitchFamily="50" charset="-128"/>
                </a:rPr>
                <a:t>受注実績登録</a:t>
              </a:r>
              <a:r>
                <a:rPr kumimoji="1" lang="ja-JP" altLang="en-US" sz="1400" u="sng" dirty="0">
                  <a:latin typeface="メイリオ" panose="020B0604030504040204" pitchFamily="50" charset="-128"/>
                  <a:ea typeface="メイリオ" panose="020B0604030504040204" pitchFamily="50" charset="-128"/>
                </a:rPr>
                <a:t>画面</a:t>
              </a:r>
              <a:endParaRPr kumimoji="1" lang="en-US" altLang="ja-JP" sz="1400" u="sng" dirty="0">
                <a:latin typeface="メイリオ" panose="020B0604030504040204" pitchFamily="50" charset="-128"/>
                <a:ea typeface="メイリオ" panose="020B0604030504040204" pitchFamily="50" charset="-128"/>
              </a:endParaRPr>
            </a:p>
          </p:txBody>
        </p:sp>
        <p:pic>
          <p:nvPicPr>
            <p:cNvPr id="42" name="図 41">
              <a:extLst>
                <a:ext uri="{FF2B5EF4-FFF2-40B4-BE49-F238E27FC236}">
                  <a16:creationId xmlns:a16="http://schemas.microsoft.com/office/drawing/2014/main" id="{3C79564B-3F9C-89EC-AB9D-D274D98FE51A}"/>
                </a:ext>
              </a:extLst>
            </p:cNvPr>
            <p:cNvPicPr>
              <a:picLocks noChangeAspect="1"/>
            </p:cNvPicPr>
            <p:nvPr/>
          </p:nvPicPr>
          <p:blipFill rotWithShape="1">
            <a:blip r:embed="rId4"/>
            <a:srcRect t="10169" r="1829"/>
            <a:stretch/>
          </p:blipFill>
          <p:spPr>
            <a:xfrm>
              <a:off x="2878908" y="4233419"/>
              <a:ext cx="1481183" cy="712238"/>
            </a:xfrm>
            <a:prstGeom prst="rect">
              <a:avLst/>
            </a:prstGeom>
            <a:ln>
              <a:solidFill>
                <a:schemeClr val="tx1"/>
              </a:solidFill>
            </a:ln>
          </p:spPr>
        </p:pic>
      </p:grpSp>
      <p:pic>
        <p:nvPicPr>
          <p:cNvPr id="43" name="グラフィックス 42" descr="コール センター">
            <a:extLst>
              <a:ext uri="{FF2B5EF4-FFF2-40B4-BE49-F238E27FC236}">
                <a16:creationId xmlns:a16="http://schemas.microsoft.com/office/drawing/2014/main" id="{AB4FE662-F343-0ABB-501B-8962DB8810F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7091" y="5082667"/>
            <a:ext cx="1084729" cy="1084729"/>
          </a:xfrm>
          <a:prstGeom prst="rect">
            <a:avLst/>
          </a:prstGeom>
        </p:spPr>
      </p:pic>
      <p:cxnSp>
        <p:nvCxnSpPr>
          <p:cNvPr id="44" name="直線矢印コネクタ 43">
            <a:extLst>
              <a:ext uri="{FF2B5EF4-FFF2-40B4-BE49-F238E27FC236}">
                <a16:creationId xmlns:a16="http://schemas.microsoft.com/office/drawing/2014/main" id="{A2472B70-E28F-F2D2-C1E7-D0D4DD55B984}"/>
              </a:ext>
            </a:extLst>
          </p:cNvPr>
          <p:cNvCxnSpPr>
            <a:cxnSpLocks/>
            <a:stCxn id="43" idx="3"/>
          </p:cNvCxnSpPr>
          <p:nvPr/>
        </p:nvCxnSpPr>
        <p:spPr>
          <a:xfrm>
            <a:off x="1851820" y="5625032"/>
            <a:ext cx="1453740" cy="0"/>
          </a:xfrm>
          <a:prstGeom prst="straightConnector1">
            <a:avLst/>
          </a:prstGeom>
          <a:ln>
            <a:prstDash val="dash"/>
            <a:tailEnd type="triangle"/>
          </a:ln>
        </p:spPr>
        <p:style>
          <a:lnRef idx="1">
            <a:schemeClr val="accent6"/>
          </a:lnRef>
          <a:fillRef idx="0">
            <a:schemeClr val="accent6"/>
          </a:fillRef>
          <a:effectRef idx="0">
            <a:schemeClr val="accent6"/>
          </a:effectRef>
          <a:fontRef idx="minor">
            <a:schemeClr val="tx1"/>
          </a:fontRef>
        </p:style>
      </p:cxnSp>
      <p:sp>
        <p:nvSpPr>
          <p:cNvPr id="45" name="テキスト ボックス 44">
            <a:extLst>
              <a:ext uri="{FF2B5EF4-FFF2-40B4-BE49-F238E27FC236}">
                <a16:creationId xmlns:a16="http://schemas.microsoft.com/office/drawing/2014/main" id="{076DF70F-260F-A1F3-6AE5-487FA243DE88}"/>
              </a:ext>
            </a:extLst>
          </p:cNvPr>
          <p:cNvSpPr txBox="1"/>
          <p:nvPr/>
        </p:nvSpPr>
        <p:spPr>
          <a:xfrm>
            <a:off x="779249" y="6075186"/>
            <a:ext cx="1107996" cy="276999"/>
          </a:xfrm>
          <a:prstGeom prst="rect">
            <a:avLst/>
          </a:prstGeom>
          <a:noFill/>
        </p:spPr>
        <p:txBody>
          <a:bodyPr wrap="none" rtlCol="0">
            <a:spAutoFit/>
          </a:bodyPr>
          <a:lstStyle/>
          <a:p>
            <a:r>
              <a:rPr kumimoji="1" lang="ja-JP" altLang="en-US" sz="1200" dirty="0">
                <a:latin typeface="メイリオ" panose="020B0604030504040204" pitchFamily="50" charset="-128"/>
                <a:ea typeface="メイリオ" panose="020B0604030504040204" pitchFamily="50" charset="-128"/>
              </a:rPr>
              <a:t>オペレーター</a:t>
            </a:r>
          </a:p>
        </p:txBody>
      </p:sp>
      <p:sp>
        <p:nvSpPr>
          <p:cNvPr id="46" name="テキスト ボックス 45">
            <a:extLst>
              <a:ext uri="{FF2B5EF4-FFF2-40B4-BE49-F238E27FC236}">
                <a16:creationId xmlns:a16="http://schemas.microsoft.com/office/drawing/2014/main" id="{31874B0C-44A8-767C-D126-9598793FFD74}"/>
              </a:ext>
            </a:extLst>
          </p:cNvPr>
          <p:cNvSpPr txBox="1"/>
          <p:nvPr/>
        </p:nvSpPr>
        <p:spPr>
          <a:xfrm>
            <a:off x="2043771" y="5342278"/>
            <a:ext cx="1005403" cy="338554"/>
          </a:xfrm>
          <a:prstGeom prst="rect">
            <a:avLst/>
          </a:prstGeom>
          <a:noFill/>
        </p:spPr>
        <p:txBody>
          <a:bodyPr wrap="none" rtlCol="0">
            <a:spAutoFit/>
          </a:bodyPr>
          <a:lstStyle/>
          <a:p>
            <a:r>
              <a:rPr kumimoji="1" lang="ja-JP" altLang="en-US" sz="1600" dirty="0">
                <a:latin typeface="メイリオ" panose="020B0604030504040204" pitchFamily="50" charset="-128"/>
                <a:ea typeface="メイリオ" panose="020B0604030504040204" pitchFamily="50" charset="-128"/>
              </a:rPr>
              <a:t>受注情報</a:t>
            </a:r>
          </a:p>
        </p:txBody>
      </p:sp>
      <p:pic>
        <p:nvPicPr>
          <p:cNvPr id="47" name="グラフィックス 46" descr="トラック">
            <a:extLst>
              <a:ext uri="{FF2B5EF4-FFF2-40B4-BE49-F238E27FC236}">
                <a16:creationId xmlns:a16="http://schemas.microsoft.com/office/drawing/2014/main" id="{B9A2A215-69FF-7137-552A-450AD93CE44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7311230" y="5065788"/>
            <a:ext cx="1011815" cy="1011815"/>
          </a:xfrm>
          <a:prstGeom prst="rect">
            <a:avLst/>
          </a:prstGeom>
        </p:spPr>
      </p:pic>
      <p:sp>
        <p:nvSpPr>
          <p:cNvPr id="48" name="テキスト ボックス 47">
            <a:extLst>
              <a:ext uri="{FF2B5EF4-FFF2-40B4-BE49-F238E27FC236}">
                <a16:creationId xmlns:a16="http://schemas.microsoft.com/office/drawing/2014/main" id="{12283632-5E76-EC33-5210-6959F1D69BD9}"/>
              </a:ext>
            </a:extLst>
          </p:cNvPr>
          <p:cNvSpPr txBox="1"/>
          <p:nvPr/>
        </p:nvSpPr>
        <p:spPr>
          <a:xfrm>
            <a:off x="2305990" y="5625031"/>
            <a:ext cx="46679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予定</a:t>
            </a:r>
          </a:p>
        </p:txBody>
      </p:sp>
      <p:cxnSp>
        <p:nvCxnSpPr>
          <p:cNvPr id="49" name="直線矢印コネクタ 48">
            <a:extLst>
              <a:ext uri="{FF2B5EF4-FFF2-40B4-BE49-F238E27FC236}">
                <a16:creationId xmlns:a16="http://schemas.microsoft.com/office/drawing/2014/main" id="{05BD4435-942E-7BF4-55AB-40A446ACC3B6}"/>
              </a:ext>
            </a:extLst>
          </p:cNvPr>
          <p:cNvCxnSpPr>
            <a:cxnSpLocks/>
          </p:cNvCxnSpPr>
          <p:nvPr/>
        </p:nvCxnSpPr>
        <p:spPr>
          <a:xfrm flipH="1">
            <a:off x="5573927" y="5625032"/>
            <a:ext cx="1453740" cy="0"/>
          </a:xfrm>
          <a:prstGeom prst="straightConnector1">
            <a:avLst/>
          </a:prstGeom>
          <a:ln>
            <a:prstDash val="dash"/>
            <a:tailEnd type="triangle"/>
          </a:ln>
        </p:spPr>
        <p:style>
          <a:lnRef idx="1">
            <a:schemeClr val="accent6"/>
          </a:lnRef>
          <a:fillRef idx="0">
            <a:schemeClr val="accent6"/>
          </a:fillRef>
          <a:effectRef idx="0">
            <a:schemeClr val="accent6"/>
          </a:effectRef>
          <a:fontRef idx="minor">
            <a:schemeClr val="tx1"/>
          </a:fontRef>
        </p:style>
      </p:cxnSp>
      <p:sp>
        <p:nvSpPr>
          <p:cNvPr id="50" name="テキスト ボックス 49">
            <a:extLst>
              <a:ext uri="{FF2B5EF4-FFF2-40B4-BE49-F238E27FC236}">
                <a16:creationId xmlns:a16="http://schemas.microsoft.com/office/drawing/2014/main" id="{9EED85F4-BCF0-E940-DF85-32AB3012F61E}"/>
              </a:ext>
            </a:extLst>
          </p:cNvPr>
          <p:cNvSpPr txBox="1"/>
          <p:nvPr/>
        </p:nvSpPr>
        <p:spPr>
          <a:xfrm>
            <a:off x="5765878" y="5342278"/>
            <a:ext cx="1005403" cy="338554"/>
          </a:xfrm>
          <a:prstGeom prst="rect">
            <a:avLst/>
          </a:prstGeom>
          <a:noFill/>
        </p:spPr>
        <p:txBody>
          <a:bodyPr wrap="none" rtlCol="0">
            <a:spAutoFit/>
          </a:bodyPr>
          <a:lstStyle/>
          <a:p>
            <a:r>
              <a:rPr kumimoji="1" lang="ja-JP" altLang="en-US" sz="1600" dirty="0">
                <a:latin typeface="メイリオ" panose="020B0604030504040204" pitchFamily="50" charset="-128"/>
                <a:ea typeface="メイリオ" panose="020B0604030504040204" pitchFamily="50" charset="-128"/>
              </a:rPr>
              <a:t>運転日報</a:t>
            </a:r>
          </a:p>
        </p:txBody>
      </p:sp>
      <p:sp>
        <p:nvSpPr>
          <p:cNvPr id="51" name="テキスト ボックス 50">
            <a:extLst>
              <a:ext uri="{FF2B5EF4-FFF2-40B4-BE49-F238E27FC236}">
                <a16:creationId xmlns:a16="http://schemas.microsoft.com/office/drawing/2014/main" id="{362A44C4-442C-A9BE-D45E-1E45E5472BC3}"/>
              </a:ext>
            </a:extLst>
          </p:cNvPr>
          <p:cNvSpPr txBox="1"/>
          <p:nvPr/>
        </p:nvSpPr>
        <p:spPr>
          <a:xfrm>
            <a:off x="6028097" y="5625031"/>
            <a:ext cx="46679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実績</a:t>
            </a:r>
          </a:p>
        </p:txBody>
      </p:sp>
      <p:sp>
        <p:nvSpPr>
          <p:cNvPr id="52" name="四角形: 角を丸くする 51">
            <a:extLst>
              <a:ext uri="{FF2B5EF4-FFF2-40B4-BE49-F238E27FC236}">
                <a16:creationId xmlns:a16="http://schemas.microsoft.com/office/drawing/2014/main" id="{AD5C3B0E-F621-3BEB-C175-7B79DD7465D9}"/>
              </a:ext>
            </a:extLst>
          </p:cNvPr>
          <p:cNvSpPr/>
          <p:nvPr/>
        </p:nvSpPr>
        <p:spPr>
          <a:xfrm>
            <a:off x="775621" y="1736924"/>
            <a:ext cx="3146490" cy="1244955"/>
          </a:xfrm>
          <a:prstGeom prst="roundRect">
            <a:avLst/>
          </a:prstGeom>
          <a:noFill/>
          <a:ln>
            <a:solidFill>
              <a:srgbClr val="0070C0"/>
            </a:solidFill>
          </a:ln>
        </p:spPr>
        <p:style>
          <a:lnRef idx="2">
            <a:schemeClr val="accent3"/>
          </a:lnRef>
          <a:fillRef idx="1">
            <a:schemeClr val="lt1"/>
          </a:fillRef>
          <a:effectRef idx="0">
            <a:schemeClr val="accent3"/>
          </a:effectRef>
          <a:fontRef idx="minor">
            <a:schemeClr val="dk1"/>
          </a:fontRef>
        </p:style>
        <p:txBody>
          <a:bodyPr rtlCol="0" anchor="ctr"/>
          <a:lstStyle/>
          <a:p>
            <a:pPr defTabSz="914400"/>
            <a:endPar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40538E3-231B-53CF-F97F-B51BA164945E}"/>
              </a:ext>
            </a:extLst>
          </p:cNvPr>
          <p:cNvGrpSpPr/>
          <p:nvPr/>
        </p:nvGrpSpPr>
        <p:grpSpPr>
          <a:xfrm>
            <a:off x="318297" y="1820925"/>
            <a:ext cx="1084730" cy="1084730"/>
            <a:chOff x="318297" y="2532331"/>
            <a:chExt cx="1084730" cy="1084730"/>
          </a:xfrm>
        </p:grpSpPr>
        <p:sp>
          <p:nvSpPr>
            <p:cNvPr id="8" name="楕円 7">
              <a:extLst>
                <a:ext uri="{FF2B5EF4-FFF2-40B4-BE49-F238E27FC236}">
                  <a16:creationId xmlns:a16="http://schemas.microsoft.com/office/drawing/2014/main" id="{500AC733-FF73-5809-9EED-35BE9948A321}"/>
                </a:ext>
              </a:extLst>
            </p:cNvPr>
            <p:cNvSpPr>
              <a:spLocks noChangeAspect="1"/>
            </p:cNvSpPr>
            <p:nvPr/>
          </p:nvSpPr>
          <p:spPr>
            <a:xfrm>
              <a:off x="318297" y="2532331"/>
              <a:ext cx="1084730" cy="1084730"/>
            </a:xfrm>
            <a:prstGeom prst="ellipse">
              <a:avLst/>
            </a:prstGeom>
            <a:solidFill>
              <a:srgbClr val="657197"/>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47DE30B6-B15A-ADC2-E519-C5A64706525F}"/>
                </a:ext>
              </a:extLst>
            </p:cNvPr>
            <p:cNvSpPr txBox="1"/>
            <p:nvPr/>
          </p:nvSpPr>
          <p:spPr>
            <a:xfrm>
              <a:off x="409256" y="2834421"/>
              <a:ext cx="902811" cy="523220"/>
            </a:xfrm>
            <a:prstGeom prst="rect">
              <a:avLst/>
            </a:prstGeom>
            <a:noFill/>
          </p:spPr>
          <p:txBody>
            <a:bodyPr wrap="none" rtlCol="0">
              <a:spAutoFit/>
            </a:bodyPr>
            <a:lstStyle/>
            <a:p>
              <a:r>
                <a:rPr lang="ja-JP" altLang="en-US" sz="1400" dirty="0">
                  <a:solidFill>
                    <a:schemeClr val="bg1"/>
                  </a:solidFill>
                  <a:latin typeface="メイリオ" panose="020B0604030504040204" pitchFamily="50" charset="-128"/>
                  <a:ea typeface="メイリオ" panose="020B0604030504040204" pitchFamily="50" charset="-128"/>
                </a:rPr>
                <a:t>運行予定</a:t>
              </a:r>
              <a:endParaRPr lang="en-US" altLang="ja-JP" sz="1400" dirty="0">
                <a:solidFill>
                  <a:schemeClr val="bg1"/>
                </a:solidFill>
                <a:latin typeface="メイリオ" panose="020B0604030504040204" pitchFamily="50" charset="-128"/>
                <a:ea typeface="メイリオ" panose="020B0604030504040204" pitchFamily="50" charset="-128"/>
              </a:endParaRPr>
            </a:p>
            <a:p>
              <a:r>
                <a:rPr lang="ja-JP" altLang="en-US" sz="1400" dirty="0">
                  <a:solidFill>
                    <a:schemeClr val="bg1"/>
                  </a:solidFill>
                  <a:latin typeface="メイリオ" panose="020B0604030504040204" pitchFamily="50" charset="-128"/>
                  <a:ea typeface="メイリオ" panose="020B0604030504040204" pitchFamily="50" charset="-128"/>
                </a:rPr>
                <a:t>／実績</a:t>
              </a:r>
              <a:endParaRPr kumimoji="1" lang="ja-JP" altLang="en-US" sz="1400" dirty="0">
                <a:solidFill>
                  <a:schemeClr val="bg1"/>
                </a:solidFill>
                <a:latin typeface="メイリオ" panose="020B0604030504040204" pitchFamily="50" charset="-128"/>
                <a:ea typeface="メイリオ" panose="020B0604030504040204" pitchFamily="50" charset="-128"/>
              </a:endParaRPr>
            </a:p>
          </p:txBody>
        </p:sp>
      </p:grpSp>
      <p:sp>
        <p:nvSpPr>
          <p:cNvPr id="53" name="四角形: 角を丸くする 52">
            <a:extLst>
              <a:ext uri="{FF2B5EF4-FFF2-40B4-BE49-F238E27FC236}">
                <a16:creationId xmlns:a16="http://schemas.microsoft.com/office/drawing/2014/main" id="{F6005C47-4FDD-A2CF-01F6-0A4175869E68}"/>
              </a:ext>
            </a:extLst>
          </p:cNvPr>
          <p:cNvSpPr/>
          <p:nvPr/>
        </p:nvSpPr>
        <p:spPr>
          <a:xfrm>
            <a:off x="777792" y="3073858"/>
            <a:ext cx="3146490" cy="1244955"/>
          </a:xfrm>
          <a:prstGeom prst="roundRect">
            <a:avLst/>
          </a:prstGeom>
          <a:noFill/>
          <a:ln>
            <a:solidFill>
              <a:srgbClr val="0070C0"/>
            </a:solidFill>
          </a:ln>
        </p:spPr>
        <p:style>
          <a:lnRef idx="2">
            <a:schemeClr val="accent3"/>
          </a:lnRef>
          <a:fillRef idx="1">
            <a:schemeClr val="lt1"/>
          </a:fillRef>
          <a:effectRef idx="0">
            <a:schemeClr val="accent3"/>
          </a:effectRef>
          <a:fontRef idx="minor">
            <a:schemeClr val="dk1"/>
          </a:fontRef>
        </p:style>
        <p:txBody>
          <a:bodyPr rtlCol="0" anchor="ctr"/>
          <a:lstStyle/>
          <a:p>
            <a:pPr defTabSz="914400"/>
            <a:endPar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BFB64B9A-C819-B3E1-E091-29E70E494097}"/>
              </a:ext>
            </a:extLst>
          </p:cNvPr>
          <p:cNvGrpSpPr/>
          <p:nvPr/>
        </p:nvGrpSpPr>
        <p:grpSpPr>
          <a:xfrm>
            <a:off x="318297" y="3140183"/>
            <a:ext cx="1084730" cy="1084730"/>
            <a:chOff x="318297" y="2532331"/>
            <a:chExt cx="1084730" cy="1084730"/>
          </a:xfrm>
        </p:grpSpPr>
        <p:sp>
          <p:nvSpPr>
            <p:cNvPr id="18" name="楕円 17">
              <a:extLst>
                <a:ext uri="{FF2B5EF4-FFF2-40B4-BE49-F238E27FC236}">
                  <a16:creationId xmlns:a16="http://schemas.microsoft.com/office/drawing/2014/main" id="{4E89460C-A68E-0956-61CE-737541AD6C5B}"/>
                </a:ext>
              </a:extLst>
            </p:cNvPr>
            <p:cNvSpPr>
              <a:spLocks noChangeAspect="1"/>
            </p:cNvSpPr>
            <p:nvPr/>
          </p:nvSpPr>
          <p:spPr>
            <a:xfrm>
              <a:off x="318297" y="2532331"/>
              <a:ext cx="1084730" cy="1084730"/>
            </a:xfrm>
            <a:prstGeom prst="ellipse">
              <a:avLst/>
            </a:prstGeom>
            <a:solidFill>
              <a:srgbClr val="657197"/>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03066CEC-FB08-020C-7D92-481FC4D2B9C0}"/>
                </a:ext>
              </a:extLst>
            </p:cNvPr>
            <p:cNvSpPr txBox="1"/>
            <p:nvPr/>
          </p:nvSpPr>
          <p:spPr>
            <a:xfrm>
              <a:off x="409256" y="2939857"/>
              <a:ext cx="902811" cy="307777"/>
            </a:xfrm>
            <a:prstGeom prst="rect">
              <a:avLst/>
            </a:prstGeom>
            <a:noFill/>
          </p:spPr>
          <p:txBody>
            <a:bodyPr wrap="non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配送明細</a:t>
              </a:r>
            </a:p>
          </p:txBody>
        </p:sp>
      </p:grpSp>
      <p:sp>
        <p:nvSpPr>
          <p:cNvPr id="54" name="四角形: 角を丸くする 53">
            <a:extLst>
              <a:ext uri="{FF2B5EF4-FFF2-40B4-BE49-F238E27FC236}">
                <a16:creationId xmlns:a16="http://schemas.microsoft.com/office/drawing/2014/main" id="{A93ABCAA-0666-4C96-102D-A10C33214155}"/>
              </a:ext>
            </a:extLst>
          </p:cNvPr>
          <p:cNvSpPr/>
          <p:nvPr/>
        </p:nvSpPr>
        <p:spPr>
          <a:xfrm>
            <a:off x="4661121" y="1736924"/>
            <a:ext cx="4660363" cy="1244955"/>
          </a:xfrm>
          <a:prstGeom prst="roundRect">
            <a:avLst/>
          </a:prstGeom>
          <a:noFill/>
          <a:ln>
            <a:solidFill>
              <a:srgbClr val="0070C0"/>
            </a:solidFill>
          </a:ln>
        </p:spPr>
        <p:style>
          <a:lnRef idx="2">
            <a:schemeClr val="accent3"/>
          </a:lnRef>
          <a:fillRef idx="1">
            <a:schemeClr val="lt1"/>
          </a:fillRef>
          <a:effectRef idx="0">
            <a:schemeClr val="accent3"/>
          </a:effectRef>
          <a:fontRef idx="minor">
            <a:schemeClr val="dk1"/>
          </a:fontRef>
        </p:style>
        <p:txBody>
          <a:bodyPr rtlCol="0" anchor="ctr"/>
          <a:lstStyle/>
          <a:p>
            <a:pPr defTabSz="914400"/>
            <a:endPar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endParaRPr>
          </a:p>
        </p:txBody>
      </p:sp>
      <p:grpSp>
        <p:nvGrpSpPr>
          <p:cNvPr id="12" name="グループ化 11">
            <a:extLst>
              <a:ext uri="{FF2B5EF4-FFF2-40B4-BE49-F238E27FC236}">
                <a16:creationId xmlns:a16="http://schemas.microsoft.com/office/drawing/2014/main" id="{824DA809-06CD-FA5B-E771-3CFA21AB2C72}"/>
              </a:ext>
            </a:extLst>
          </p:cNvPr>
          <p:cNvGrpSpPr/>
          <p:nvPr/>
        </p:nvGrpSpPr>
        <p:grpSpPr>
          <a:xfrm>
            <a:off x="4191051" y="1811400"/>
            <a:ext cx="1084730" cy="1084730"/>
            <a:chOff x="318297" y="2532331"/>
            <a:chExt cx="1084730" cy="1084730"/>
          </a:xfrm>
        </p:grpSpPr>
        <p:sp>
          <p:nvSpPr>
            <p:cNvPr id="13" name="楕円 12">
              <a:extLst>
                <a:ext uri="{FF2B5EF4-FFF2-40B4-BE49-F238E27FC236}">
                  <a16:creationId xmlns:a16="http://schemas.microsoft.com/office/drawing/2014/main" id="{CFB55270-D040-0CC4-C7D6-E33755AB2EA1}"/>
                </a:ext>
              </a:extLst>
            </p:cNvPr>
            <p:cNvSpPr>
              <a:spLocks noChangeAspect="1"/>
            </p:cNvSpPr>
            <p:nvPr/>
          </p:nvSpPr>
          <p:spPr>
            <a:xfrm>
              <a:off x="318297" y="2532331"/>
              <a:ext cx="1084730" cy="1084730"/>
            </a:xfrm>
            <a:prstGeom prst="ellipse">
              <a:avLst/>
            </a:prstGeom>
            <a:solidFill>
              <a:srgbClr val="657197"/>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1D78DCE5-F226-EE55-A842-BC01CE8BCAA1}"/>
                </a:ext>
              </a:extLst>
            </p:cNvPr>
            <p:cNvSpPr txBox="1"/>
            <p:nvPr/>
          </p:nvSpPr>
          <p:spPr>
            <a:xfrm>
              <a:off x="499023" y="2837448"/>
              <a:ext cx="723275" cy="523220"/>
            </a:xfrm>
            <a:prstGeom prst="rect">
              <a:avLst/>
            </a:prstGeom>
            <a:noFill/>
          </p:spPr>
          <p:txBody>
            <a:bodyPr wrap="none" rtlCol="0">
              <a:spAutoFit/>
            </a:bodyPr>
            <a:lstStyle/>
            <a:p>
              <a:r>
                <a:rPr lang="ja-JP" altLang="en-US" sz="1400" dirty="0">
                  <a:solidFill>
                    <a:schemeClr val="bg1"/>
                  </a:solidFill>
                  <a:latin typeface="メイリオ" panose="020B0604030504040204" pitchFamily="50" charset="-128"/>
                  <a:ea typeface="メイリオ" panose="020B0604030504040204" pitchFamily="50" charset="-128"/>
                </a:rPr>
                <a:t>乗務員</a:t>
              </a:r>
              <a:endParaRPr lang="en-US" altLang="ja-JP" sz="1400" dirty="0">
                <a:solidFill>
                  <a:schemeClr val="bg1"/>
                </a:solidFill>
                <a:latin typeface="メイリオ" panose="020B0604030504040204" pitchFamily="50" charset="-128"/>
                <a:ea typeface="メイリオ" panose="020B0604030504040204" pitchFamily="50" charset="-128"/>
              </a:endParaRPr>
            </a:p>
            <a:p>
              <a:r>
                <a:rPr lang="ja-JP" altLang="en-US" sz="1400" dirty="0">
                  <a:solidFill>
                    <a:schemeClr val="bg1"/>
                  </a:solidFill>
                  <a:latin typeface="メイリオ" panose="020B0604030504040204" pitchFamily="50" charset="-128"/>
                  <a:ea typeface="メイリオ" panose="020B0604030504040204" pitchFamily="50" charset="-128"/>
                </a:rPr>
                <a:t>／</a:t>
              </a:r>
              <a:r>
                <a:rPr kumimoji="1" lang="ja-JP" altLang="en-US" sz="1400" dirty="0">
                  <a:solidFill>
                    <a:schemeClr val="bg1"/>
                  </a:solidFill>
                  <a:latin typeface="メイリオ" panose="020B0604030504040204" pitchFamily="50" charset="-128"/>
                  <a:ea typeface="メイリオ" panose="020B0604030504040204" pitchFamily="50" charset="-128"/>
                </a:rPr>
                <a:t>車両</a:t>
              </a:r>
            </a:p>
          </p:txBody>
        </p:sp>
      </p:grpSp>
      <p:sp>
        <p:nvSpPr>
          <p:cNvPr id="56" name="四角形: 角を丸くする 55">
            <a:extLst>
              <a:ext uri="{FF2B5EF4-FFF2-40B4-BE49-F238E27FC236}">
                <a16:creationId xmlns:a16="http://schemas.microsoft.com/office/drawing/2014/main" id="{D83AEF85-497A-4E2B-50AD-C429ED7334D7}"/>
              </a:ext>
            </a:extLst>
          </p:cNvPr>
          <p:cNvSpPr/>
          <p:nvPr/>
        </p:nvSpPr>
        <p:spPr>
          <a:xfrm>
            <a:off x="4687960" y="3073857"/>
            <a:ext cx="4660363" cy="1244955"/>
          </a:xfrm>
          <a:prstGeom prst="roundRect">
            <a:avLst/>
          </a:prstGeom>
          <a:noFill/>
          <a:ln>
            <a:solidFill>
              <a:srgbClr val="0070C0"/>
            </a:solidFill>
          </a:ln>
        </p:spPr>
        <p:style>
          <a:lnRef idx="2">
            <a:schemeClr val="accent3"/>
          </a:lnRef>
          <a:fillRef idx="1">
            <a:schemeClr val="lt1"/>
          </a:fillRef>
          <a:effectRef idx="0">
            <a:schemeClr val="accent3"/>
          </a:effectRef>
          <a:fontRef idx="minor">
            <a:schemeClr val="dk1"/>
          </a:fontRef>
        </p:style>
        <p:txBody>
          <a:bodyPr rtlCol="0" anchor="ctr"/>
          <a:lstStyle/>
          <a:p>
            <a:pPr defTabSz="914400"/>
            <a:endPar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endParaRPr>
          </a:p>
        </p:txBody>
      </p:sp>
      <p:grpSp>
        <p:nvGrpSpPr>
          <p:cNvPr id="21" name="グループ化 20">
            <a:extLst>
              <a:ext uri="{FF2B5EF4-FFF2-40B4-BE49-F238E27FC236}">
                <a16:creationId xmlns:a16="http://schemas.microsoft.com/office/drawing/2014/main" id="{AFFEBC93-D68A-D493-0A99-23D3AE3C0E10}"/>
              </a:ext>
            </a:extLst>
          </p:cNvPr>
          <p:cNvGrpSpPr/>
          <p:nvPr/>
        </p:nvGrpSpPr>
        <p:grpSpPr>
          <a:xfrm>
            <a:off x="4191051" y="3149708"/>
            <a:ext cx="1084730" cy="1084730"/>
            <a:chOff x="318297" y="2551381"/>
            <a:chExt cx="1084730" cy="1084730"/>
          </a:xfrm>
        </p:grpSpPr>
        <p:sp>
          <p:nvSpPr>
            <p:cNvPr id="22" name="楕円 21">
              <a:extLst>
                <a:ext uri="{FF2B5EF4-FFF2-40B4-BE49-F238E27FC236}">
                  <a16:creationId xmlns:a16="http://schemas.microsoft.com/office/drawing/2014/main" id="{42399047-EFD1-1F96-7FBB-DBAE44942FEB}"/>
                </a:ext>
              </a:extLst>
            </p:cNvPr>
            <p:cNvSpPr>
              <a:spLocks noChangeAspect="1"/>
            </p:cNvSpPr>
            <p:nvPr/>
          </p:nvSpPr>
          <p:spPr>
            <a:xfrm>
              <a:off x="318297" y="2551381"/>
              <a:ext cx="1084730" cy="1084730"/>
            </a:xfrm>
            <a:prstGeom prst="ellipse">
              <a:avLst/>
            </a:prstGeom>
            <a:solidFill>
              <a:srgbClr val="657197"/>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C976FE0C-DE3A-EC5C-03E0-FA4637DE9051}"/>
                </a:ext>
              </a:extLst>
            </p:cNvPr>
            <p:cNvSpPr txBox="1"/>
            <p:nvPr/>
          </p:nvSpPr>
          <p:spPr>
            <a:xfrm>
              <a:off x="499023" y="2977957"/>
              <a:ext cx="723275" cy="307777"/>
            </a:xfrm>
            <a:prstGeom prst="rect">
              <a:avLst/>
            </a:prstGeom>
            <a:noFill/>
          </p:spPr>
          <p:txBody>
            <a:bodyPr wrap="non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燃料費</a:t>
              </a:r>
            </a:p>
          </p:txBody>
        </p:sp>
      </p:grpSp>
    </p:spTree>
    <p:extLst>
      <p:ext uri="{BB962C8B-B14F-4D97-AF65-F5344CB8AC3E}">
        <p14:creationId xmlns:p14="http://schemas.microsoft.com/office/powerpoint/2010/main" val="3412013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81BB295-A22A-C7C9-0015-E119950F4FF3}"/>
              </a:ext>
            </a:extLst>
          </p:cNvPr>
          <p:cNvSpPr>
            <a:spLocks noGrp="1"/>
          </p:cNvSpPr>
          <p:nvPr>
            <p:ph type="title"/>
          </p:nvPr>
        </p:nvSpPr>
        <p:spPr>
          <a:xfrm>
            <a:off x="247650" y="2978719"/>
            <a:ext cx="9410700" cy="458670"/>
          </a:xfrm>
        </p:spPr>
        <p:txBody>
          <a:bodyPr/>
          <a:lstStyle/>
          <a:p>
            <a:pPr algn="ctr"/>
            <a:r>
              <a:rPr lang="ja-JP" altLang="en-US" dirty="0"/>
              <a:t>おわりに</a:t>
            </a:r>
            <a:endParaRPr kumimoji="1" lang="ja-JP" altLang="en-US" dirty="0"/>
          </a:p>
        </p:txBody>
      </p:sp>
      <p:sp>
        <p:nvSpPr>
          <p:cNvPr id="3" name="スライド番号プレースホルダー 2">
            <a:extLst>
              <a:ext uri="{FF2B5EF4-FFF2-40B4-BE49-F238E27FC236}">
                <a16:creationId xmlns:a16="http://schemas.microsoft.com/office/drawing/2014/main" id="{AC6544A9-3157-3C0B-2386-F8CA40796F5D}"/>
              </a:ext>
            </a:extLst>
          </p:cNvPr>
          <p:cNvSpPr>
            <a:spLocks noGrp="1"/>
          </p:cNvSpPr>
          <p:nvPr>
            <p:ph type="sldNum" sz="quarter" idx="10"/>
          </p:nvPr>
        </p:nvSpPr>
        <p:spPr/>
        <p:txBody>
          <a:bodyPr/>
          <a:lstStyle/>
          <a:p>
            <a:fld id="{4C2040E0-EB4A-42A8-A815-D64FE807B3BC}" type="slidenum">
              <a:rPr kumimoji="1" lang="ja-JP" altLang="en-US" smtClean="0"/>
              <a:t>21</a:t>
            </a:fld>
            <a:endParaRPr kumimoji="1" lang="ja-JP" altLang="en-US"/>
          </a:p>
        </p:txBody>
      </p:sp>
    </p:spTree>
    <p:extLst>
      <p:ext uri="{BB962C8B-B14F-4D97-AF65-F5344CB8AC3E}">
        <p14:creationId xmlns:p14="http://schemas.microsoft.com/office/powerpoint/2010/main" val="890285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8F42A7D-7E41-673A-000A-20B7BCFC8893}"/>
              </a:ext>
            </a:extLst>
          </p:cNvPr>
          <p:cNvSpPr>
            <a:spLocks noGrp="1"/>
          </p:cNvSpPr>
          <p:nvPr>
            <p:ph type="sldNum" sz="quarter" idx="10"/>
          </p:nvPr>
        </p:nvSpPr>
        <p:spPr/>
        <p:txBody>
          <a:bodyPr/>
          <a:lstStyle/>
          <a:p>
            <a:fld id="{4C2040E0-EB4A-42A8-A815-D64FE807B3BC}" type="slidenum">
              <a:rPr kumimoji="1" lang="ja-JP" altLang="en-US" smtClean="0"/>
              <a:t>22</a:t>
            </a:fld>
            <a:endParaRPr kumimoji="1" lang="ja-JP" altLang="en-US"/>
          </a:p>
        </p:txBody>
      </p:sp>
      <p:sp>
        <p:nvSpPr>
          <p:cNvPr id="4" name="コンテンツ プレースホルダー 2">
            <a:extLst>
              <a:ext uri="{FF2B5EF4-FFF2-40B4-BE49-F238E27FC236}">
                <a16:creationId xmlns:a16="http://schemas.microsoft.com/office/drawing/2014/main" id="{9C3B151D-1FAE-37DB-47F1-3ECB7B25C991}"/>
              </a:ext>
            </a:extLst>
          </p:cNvPr>
          <p:cNvSpPr txBox="1">
            <a:spLocks/>
          </p:cNvSpPr>
          <p:nvPr/>
        </p:nvSpPr>
        <p:spPr>
          <a:xfrm>
            <a:off x="183858" y="1539976"/>
            <a:ext cx="9538283" cy="4177718"/>
          </a:xfrm>
          <a:prstGeom prst="rect">
            <a:avLst/>
          </a:prstGeom>
          <a:ln>
            <a:noFill/>
          </a:ln>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endParaRPr lang="ja-JP" altLang="en-US" sz="1400" b="1" dirty="0">
              <a:solidFill>
                <a:srgbClr val="436572"/>
              </a:solidFill>
              <a:latin typeface="Yu Gothic" panose="020B0400000000000000" pitchFamily="34" charset="-128"/>
              <a:ea typeface="Yu Gothic" panose="020B0400000000000000" pitchFamily="34" charset="-128"/>
            </a:endParaRPr>
          </a:p>
          <a:p>
            <a:pPr marL="0" indent="0" algn="ctr">
              <a:buNone/>
            </a:pPr>
            <a:r>
              <a:rPr lang="ja-JP" altLang="en-US" sz="1400" b="1" dirty="0">
                <a:solidFill>
                  <a:srgbClr val="436572"/>
                </a:solidFill>
                <a:latin typeface="Yu Gothic" panose="020B0400000000000000" pitchFamily="34" charset="-128"/>
                <a:ea typeface="Yu Gothic" panose="020B0400000000000000" pitchFamily="34" charset="-128"/>
              </a:rPr>
              <a:t>新型コロナウィルス感染拡大により、ライフスタイルは大きな変革を求められ、</a:t>
            </a:r>
            <a:endParaRPr lang="en-US" altLang="ja-JP" sz="1400" b="1" dirty="0">
              <a:solidFill>
                <a:srgbClr val="436572"/>
              </a:solidFill>
              <a:latin typeface="Yu Gothic" panose="020B0400000000000000" pitchFamily="34" charset="-128"/>
              <a:ea typeface="Yu Gothic" panose="020B0400000000000000" pitchFamily="34" charset="-128"/>
            </a:endParaRPr>
          </a:p>
          <a:p>
            <a:pPr marL="0" indent="0" algn="ctr">
              <a:buNone/>
            </a:pPr>
            <a:r>
              <a:rPr lang="ja-JP" altLang="en-US" sz="1400" b="1" dirty="0">
                <a:solidFill>
                  <a:srgbClr val="436572"/>
                </a:solidFill>
                <a:latin typeface="Yu Gothic" panose="020B0400000000000000" pitchFamily="34" charset="-128"/>
                <a:ea typeface="Yu Gothic" panose="020B0400000000000000" pitchFamily="34" charset="-128"/>
              </a:rPr>
              <a:t>企業では「テレワークの実施」など、クラウド環境整備に伴う「働き方改革」が進められています。</a:t>
            </a:r>
          </a:p>
          <a:p>
            <a:pPr marL="0" indent="0" algn="ctr">
              <a:buNone/>
            </a:pPr>
            <a:endParaRPr lang="ja-JP" altLang="en-US" sz="1400" b="1" dirty="0">
              <a:solidFill>
                <a:srgbClr val="436572"/>
              </a:solidFill>
              <a:latin typeface="Yu Gothic" panose="020B0400000000000000" pitchFamily="34" charset="-128"/>
              <a:ea typeface="Yu Gothic" panose="020B0400000000000000" pitchFamily="34" charset="-128"/>
            </a:endParaRPr>
          </a:p>
          <a:p>
            <a:pPr marL="0" indent="0" algn="ctr">
              <a:buNone/>
            </a:pPr>
            <a:r>
              <a:rPr lang="ja-JP" altLang="en-US" sz="1400" b="1" dirty="0">
                <a:solidFill>
                  <a:srgbClr val="436572"/>
                </a:solidFill>
                <a:latin typeface="Yu Gothic" panose="020B0400000000000000" pitchFamily="34" charset="-128"/>
                <a:ea typeface="Yu Gothic" panose="020B0400000000000000" pitchFamily="34" charset="-128"/>
              </a:rPr>
              <a:t>しかし、運送業におかれましては、社会のライフライン維持のため、現場業務を止めることは困難であり、</a:t>
            </a:r>
            <a:endParaRPr lang="en-US" altLang="ja-JP" sz="1400" b="1" dirty="0">
              <a:solidFill>
                <a:srgbClr val="436572"/>
              </a:solidFill>
              <a:latin typeface="Yu Gothic" panose="020B0400000000000000" pitchFamily="34" charset="-128"/>
              <a:ea typeface="Yu Gothic" panose="020B0400000000000000" pitchFamily="34" charset="-128"/>
            </a:endParaRPr>
          </a:p>
          <a:p>
            <a:pPr marL="0" indent="0" algn="ctr">
              <a:buNone/>
            </a:pPr>
            <a:r>
              <a:rPr lang="ja-JP" altLang="en-US" sz="1400" b="1" dirty="0">
                <a:solidFill>
                  <a:srgbClr val="436572"/>
                </a:solidFill>
                <a:latin typeface="Yu Gothic" panose="020B0400000000000000" pitchFamily="34" charset="-128"/>
                <a:ea typeface="Yu Gothic" panose="020B0400000000000000" pitchFamily="34" charset="-128"/>
              </a:rPr>
              <a:t>また業界特有の複雑な事務作業が、上記の「働き方改革」を妨げる要因として存在しております・・・。</a:t>
            </a:r>
          </a:p>
          <a:p>
            <a:pPr marL="0" indent="0" algn="ctr">
              <a:buNone/>
            </a:pPr>
            <a:endParaRPr lang="ja-JP" altLang="en-US" sz="1400" b="1" dirty="0">
              <a:solidFill>
                <a:srgbClr val="436572"/>
              </a:solidFill>
              <a:latin typeface="Yu Gothic" panose="020B0400000000000000" pitchFamily="34" charset="-128"/>
              <a:ea typeface="Yu Gothic" panose="020B0400000000000000" pitchFamily="34" charset="-128"/>
            </a:endParaRPr>
          </a:p>
          <a:p>
            <a:pPr marL="0" indent="0" algn="ctr">
              <a:buNone/>
            </a:pPr>
            <a:r>
              <a:rPr lang="ja-JP" altLang="en-US" sz="1400" b="1" dirty="0">
                <a:solidFill>
                  <a:srgbClr val="436572"/>
                </a:solidFill>
                <a:latin typeface="Yu Gothic" panose="020B0400000000000000" pitchFamily="34" charset="-128"/>
                <a:ea typeface="Yu Gothic" panose="020B0400000000000000" pitchFamily="34" charset="-128"/>
              </a:rPr>
              <a:t>　「ドライブドア」は完全クラウドシステムにより、時間や場所を選ばず、在宅での業務を支援し、</a:t>
            </a:r>
            <a:endParaRPr lang="en-US" altLang="ja-JP" sz="1400" b="1" dirty="0">
              <a:solidFill>
                <a:srgbClr val="436572"/>
              </a:solidFill>
              <a:latin typeface="Yu Gothic" panose="020B0400000000000000" pitchFamily="34" charset="-128"/>
              <a:ea typeface="Yu Gothic" panose="020B0400000000000000" pitchFamily="34" charset="-128"/>
            </a:endParaRPr>
          </a:p>
          <a:p>
            <a:pPr marL="0" indent="0" algn="ctr">
              <a:buNone/>
            </a:pPr>
            <a:r>
              <a:rPr lang="ja-JP" altLang="en-US" sz="1400" b="1" dirty="0">
                <a:solidFill>
                  <a:srgbClr val="436572"/>
                </a:solidFill>
                <a:latin typeface="Yu Gothic" panose="020B0400000000000000" pitchFamily="34" charset="-128"/>
                <a:ea typeface="Yu Gothic" panose="020B0400000000000000" pitchFamily="34" charset="-128"/>
              </a:rPr>
              <a:t>また現場業務においても「</a:t>
            </a:r>
            <a:r>
              <a:rPr lang="en-US" altLang="ja-JP" sz="1400" b="1" dirty="0">
                <a:solidFill>
                  <a:srgbClr val="436572"/>
                </a:solidFill>
                <a:latin typeface="Yu Gothic" panose="020B0400000000000000" pitchFamily="34" charset="-128"/>
                <a:ea typeface="Yu Gothic" panose="020B0400000000000000" pitchFamily="34" charset="-128"/>
              </a:rPr>
              <a:t>IoT</a:t>
            </a:r>
            <a:r>
              <a:rPr lang="ja-JP" altLang="en-US" sz="1400" b="1" dirty="0">
                <a:solidFill>
                  <a:srgbClr val="436572"/>
                </a:solidFill>
                <a:latin typeface="Yu Gothic" panose="020B0400000000000000" pitchFamily="34" charset="-128"/>
                <a:ea typeface="Yu Gothic" panose="020B0400000000000000" pitchFamily="34" charset="-128"/>
              </a:rPr>
              <a:t>デバイスの活用」により大幅な効率化や精度向上、省力化を実現します。</a:t>
            </a:r>
          </a:p>
          <a:p>
            <a:pPr marL="0" indent="0" algn="ctr">
              <a:buNone/>
            </a:pPr>
            <a:endParaRPr lang="en-US" altLang="ja-JP" sz="1400" b="1" dirty="0">
              <a:solidFill>
                <a:srgbClr val="436572"/>
              </a:solidFill>
              <a:latin typeface="Yu Gothic" panose="020B0400000000000000" pitchFamily="34" charset="-128"/>
              <a:ea typeface="Yu Gothic" panose="020B0400000000000000" pitchFamily="34" charset="-128"/>
            </a:endParaRPr>
          </a:p>
          <a:p>
            <a:pPr marL="0" indent="0" algn="ctr">
              <a:buNone/>
            </a:pPr>
            <a:r>
              <a:rPr lang="ja-JP" altLang="en-US" sz="1400" b="1" dirty="0">
                <a:solidFill>
                  <a:srgbClr val="436572"/>
                </a:solidFill>
                <a:latin typeface="Yu Gothic" panose="020B0400000000000000" pitchFamily="34" charset="-128"/>
                <a:ea typeface="Yu Gothic" panose="020B0400000000000000" pitchFamily="34" charset="-128"/>
              </a:rPr>
              <a:t>　我々のソリューションが、業界の課題解決の一助となれば幸いです。</a:t>
            </a:r>
            <a:endParaRPr lang="en-US" altLang="ja-JP" sz="1400" b="1" dirty="0">
              <a:solidFill>
                <a:srgbClr val="436572"/>
              </a:solidFill>
              <a:latin typeface="Yu Gothic" panose="020B0400000000000000" pitchFamily="34" charset="-128"/>
              <a:ea typeface="Yu Gothic" panose="020B0400000000000000" pitchFamily="34" charset="-128"/>
            </a:endParaRPr>
          </a:p>
          <a:p>
            <a:pPr marL="0" indent="0" algn="ctr">
              <a:buNone/>
            </a:pPr>
            <a:endParaRPr lang="en-US" altLang="ja-JP" sz="1400" b="1" dirty="0">
              <a:solidFill>
                <a:srgbClr val="436572"/>
              </a:solidFill>
              <a:latin typeface="Yu Gothic" panose="020B0400000000000000" pitchFamily="34" charset="-128"/>
              <a:ea typeface="Yu Gothic" panose="020B0400000000000000" pitchFamily="34" charset="-128"/>
            </a:endParaRPr>
          </a:p>
          <a:p>
            <a:pPr marL="0" indent="0" algn="r">
              <a:buNone/>
            </a:pPr>
            <a:endParaRPr lang="ja-JP" altLang="en-US" sz="1400" b="1" dirty="0">
              <a:solidFill>
                <a:srgbClr val="436572"/>
              </a:solidFill>
              <a:latin typeface="Yu Gothic" panose="020B0400000000000000" pitchFamily="34" charset="-128"/>
              <a:ea typeface="Yu Gothic" panose="020B0400000000000000" pitchFamily="34" charset="-128"/>
            </a:endParaRPr>
          </a:p>
        </p:txBody>
      </p:sp>
      <p:sp>
        <p:nvSpPr>
          <p:cNvPr id="5" name="タイトル 1">
            <a:extLst>
              <a:ext uri="{FF2B5EF4-FFF2-40B4-BE49-F238E27FC236}">
                <a16:creationId xmlns:a16="http://schemas.microsoft.com/office/drawing/2014/main" id="{8ABC37CE-34B0-B497-92B3-B4DB343F8F7C}"/>
              </a:ext>
            </a:extLst>
          </p:cNvPr>
          <p:cNvSpPr txBox="1">
            <a:spLocks/>
          </p:cNvSpPr>
          <p:nvPr/>
        </p:nvSpPr>
        <p:spPr>
          <a:xfrm>
            <a:off x="1126791" y="969440"/>
            <a:ext cx="7224741" cy="341731"/>
          </a:xfrm>
          <a:prstGeom prst="rect">
            <a:avLst/>
          </a:prstGeom>
        </p:spPr>
        <p:txBody>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algn="ctr"/>
            <a:r>
              <a:rPr lang="ja-JP" altLang="en-US" sz="1800" b="1" dirty="0">
                <a:solidFill>
                  <a:srgbClr val="436572"/>
                </a:solidFill>
                <a:latin typeface="Yu Gothic" panose="020B0400000000000000" pitchFamily="34" charset="-128"/>
                <a:ea typeface="Yu Gothic" panose="020B0400000000000000" pitchFamily="34" charset="-128"/>
              </a:rPr>
              <a:t>「コロナ時代における運送業の働き方改革」</a:t>
            </a:r>
          </a:p>
        </p:txBody>
      </p:sp>
      <p:sp>
        <p:nvSpPr>
          <p:cNvPr id="6" name="タイトル 1">
            <a:extLst>
              <a:ext uri="{FF2B5EF4-FFF2-40B4-BE49-F238E27FC236}">
                <a16:creationId xmlns:a16="http://schemas.microsoft.com/office/drawing/2014/main" id="{237A1648-33EE-9385-D42F-7C2E54E26694}"/>
              </a:ext>
            </a:extLst>
          </p:cNvPr>
          <p:cNvSpPr>
            <a:spLocks noGrp="1"/>
          </p:cNvSpPr>
          <p:nvPr>
            <p:ph type="title"/>
          </p:nvPr>
        </p:nvSpPr>
        <p:spPr>
          <a:xfrm>
            <a:off x="155466" y="14894"/>
            <a:ext cx="9439049" cy="455641"/>
          </a:xfrm>
        </p:spPr>
        <p:txBody>
          <a:bodyPr>
            <a:normAutofit fontScale="90000"/>
          </a:bodyPr>
          <a:lstStyle/>
          <a:p>
            <a:r>
              <a:rPr lang="ja-JP" altLang="en-US" dirty="0">
                <a:latin typeface="Meiryo UI" panose="020B0604030504040204" pitchFamily="50" charset="-128"/>
                <a:ea typeface="Meiryo UI" panose="020B0604030504040204" pitchFamily="50" charset="-128"/>
              </a:rPr>
              <a:t>お</a:t>
            </a:r>
            <a:r>
              <a:rPr kumimoji="1" lang="ja-JP" altLang="en-US" dirty="0">
                <a:latin typeface="Meiryo UI" panose="020B0604030504040204" pitchFamily="50" charset="-128"/>
                <a:ea typeface="Meiryo UI" panose="020B0604030504040204" pitchFamily="50" charset="-128"/>
              </a:rPr>
              <a:t>わりに</a:t>
            </a:r>
          </a:p>
        </p:txBody>
      </p:sp>
    </p:spTree>
    <p:extLst>
      <p:ext uri="{BB962C8B-B14F-4D97-AF65-F5344CB8AC3E}">
        <p14:creationId xmlns:p14="http://schemas.microsoft.com/office/powerpoint/2010/main" val="995922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81BB295-A22A-C7C9-0015-E119950F4FF3}"/>
              </a:ext>
            </a:extLst>
          </p:cNvPr>
          <p:cNvSpPr>
            <a:spLocks noGrp="1"/>
          </p:cNvSpPr>
          <p:nvPr>
            <p:ph type="title"/>
          </p:nvPr>
        </p:nvSpPr>
        <p:spPr>
          <a:xfrm>
            <a:off x="247650" y="2978719"/>
            <a:ext cx="9410700" cy="458670"/>
          </a:xfrm>
        </p:spPr>
        <p:txBody>
          <a:bodyPr/>
          <a:lstStyle/>
          <a:p>
            <a:pPr algn="ctr"/>
            <a:r>
              <a:rPr lang="ja-JP" altLang="en-US" dirty="0"/>
              <a:t>株式会社ナカニシ</a:t>
            </a:r>
            <a:r>
              <a:rPr kumimoji="1" lang="ja-JP" altLang="en-US" dirty="0"/>
              <a:t>　会社概要</a:t>
            </a:r>
          </a:p>
        </p:txBody>
      </p:sp>
      <p:sp>
        <p:nvSpPr>
          <p:cNvPr id="3" name="スライド番号プレースホルダー 2">
            <a:extLst>
              <a:ext uri="{FF2B5EF4-FFF2-40B4-BE49-F238E27FC236}">
                <a16:creationId xmlns:a16="http://schemas.microsoft.com/office/drawing/2014/main" id="{AC6544A9-3157-3C0B-2386-F8CA40796F5D}"/>
              </a:ext>
            </a:extLst>
          </p:cNvPr>
          <p:cNvSpPr>
            <a:spLocks noGrp="1"/>
          </p:cNvSpPr>
          <p:nvPr>
            <p:ph type="sldNum" sz="quarter" idx="10"/>
          </p:nvPr>
        </p:nvSpPr>
        <p:spPr/>
        <p:txBody>
          <a:bodyPr/>
          <a:lstStyle/>
          <a:p>
            <a:fld id="{4C2040E0-EB4A-42A8-A815-D64FE807B3BC}" type="slidenum">
              <a:rPr kumimoji="1" lang="ja-JP" altLang="en-US" smtClean="0"/>
              <a:t>3</a:t>
            </a:fld>
            <a:endParaRPr kumimoji="1" lang="ja-JP" altLang="en-US"/>
          </a:p>
        </p:txBody>
      </p:sp>
    </p:spTree>
    <p:extLst>
      <p:ext uri="{BB962C8B-B14F-4D97-AF65-F5344CB8AC3E}">
        <p14:creationId xmlns:p14="http://schemas.microsoft.com/office/powerpoint/2010/main" val="3759789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36820E6F-9A34-3304-E88F-C9385F11BD0A}"/>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4769978" y="557284"/>
            <a:ext cx="5136022" cy="4320237"/>
          </a:xfrm>
          <a:prstGeom prst="rect">
            <a:avLst/>
          </a:prstGeom>
        </p:spPr>
      </p:pic>
      <p:sp>
        <p:nvSpPr>
          <p:cNvPr id="2" name="タイトル 1">
            <a:extLst>
              <a:ext uri="{FF2B5EF4-FFF2-40B4-BE49-F238E27FC236}">
                <a16:creationId xmlns:a16="http://schemas.microsoft.com/office/drawing/2014/main" id="{3B52A394-7163-D46E-2A41-8972F5E2C5C8}"/>
              </a:ext>
            </a:extLst>
          </p:cNvPr>
          <p:cNvSpPr>
            <a:spLocks noGrp="1"/>
          </p:cNvSpPr>
          <p:nvPr>
            <p:ph type="title"/>
          </p:nvPr>
        </p:nvSpPr>
        <p:spPr>
          <a:xfrm>
            <a:off x="50455" y="0"/>
            <a:ext cx="9439049" cy="455641"/>
          </a:xfrm>
        </p:spPr>
        <p:txBody>
          <a:bodyPr/>
          <a:lstStyle/>
          <a:p>
            <a:r>
              <a:rPr lang="ja-JP" altLang="en-US" dirty="0"/>
              <a:t>会社概要</a:t>
            </a:r>
            <a:endParaRPr kumimoji="1" lang="ja-JP" altLang="en-US" dirty="0">
              <a:latin typeface="メイリオ" panose="020B0604030504040204" pitchFamily="50" charset="-128"/>
              <a:ea typeface="メイリオ" panose="020B0604030504040204" pitchFamily="50" charset="-128"/>
            </a:endParaRPr>
          </a:p>
        </p:txBody>
      </p:sp>
      <p:graphicFrame>
        <p:nvGraphicFramePr>
          <p:cNvPr id="7" name="表 7">
            <a:extLst>
              <a:ext uri="{FF2B5EF4-FFF2-40B4-BE49-F238E27FC236}">
                <a16:creationId xmlns:a16="http://schemas.microsoft.com/office/drawing/2014/main" id="{44952EB9-34C9-121C-3B93-E88BEE887913}"/>
              </a:ext>
            </a:extLst>
          </p:cNvPr>
          <p:cNvGraphicFramePr>
            <a:graphicFrameLocks noGrp="1"/>
          </p:cNvGraphicFramePr>
          <p:nvPr>
            <p:extLst>
              <p:ext uri="{D42A27DB-BD31-4B8C-83A1-F6EECF244321}">
                <p14:modId xmlns:p14="http://schemas.microsoft.com/office/powerpoint/2010/main" val="4056696450"/>
              </p:ext>
            </p:extLst>
          </p:nvPr>
        </p:nvGraphicFramePr>
        <p:xfrm>
          <a:off x="462292" y="700117"/>
          <a:ext cx="6104866" cy="3705166"/>
        </p:xfrm>
        <a:graphic>
          <a:graphicData uri="http://schemas.openxmlformats.org/drawingml/2006/table">
            <a:tbl>
              <a:tblPr>
                <a:tableStyleId>{2D5ABB26-0587-4C30-8999-92F81FD0307C}</a:tableStyleId>
              </a:tblPr>
              <a:tblGrid>
                <a:gridCol w="1543033">
                  <a:extLst>
                    <a:ext uri="{9D8B030D-6E8A-4147-A177-3AD203B41FA5}">
                      <a16:colId xmlns:a16="http://schemas.microsoft.com/office/drawing/2014/main" val="921924507"/>
                    </a:ext>
                  </a:extLst>
                </a:gridCol>
                <a:gridCol w="4561833">
                  <a:extLst>
                    <a:ext uri="{9D8B030D-6E8A-4147-A177-3AD203B41FA5}">
                      <a16:colId xmlns:a16="http://schemas.microsoft.com/office/drawing/2014/main" val="1574932543"/>
                    </a:ext>
                  </a:extLst>
                </a:gridCol>
              </a:tblGrid>
              <a:tr h="467184">
                <a:tc>
                  <a:txBody>
                    <a:bodyPr/>
                    <a:lstStyle/>
                    <a:p>
                      <a:pPr algn="ctr"/>
                      <a:r>
                        <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rPr>
                        <a:t>社名</a:t>
                      </a:r>
                    </a:p>
                  </a:txBody>
                  <a:tcPr anchor="ctr">
                    <a:lnB w="12700" cap="flat" cmpd="sng" algn="ctr">
                      <a:solidFill>
                        <a:schemeClr val="bg1">
                          <a:lumMod val="85000"/>
                        </a:schemeClr>
                      </a:solidFill>
                      <a:prstDash val="solid"/>
                      <a:round/>
                      <a:headEnd type="none" w="med" len="med"/>
                      <a:tailEnd type="none" w="med" len="med"/>
                    </a:lnB>
                  </a:tcPr>
                </a:tc>
                <a:tc>
                  <a:txBody>
                    <a:bodyPr/>
                    <a:lstStyle/>
                    <a:p>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株式会社ナカニシ</a:t>
                      </a:r>
                    </a:p>
                  </a:txBody>
                  <a:tcPr anchor="ctr">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089357882"/>
                  </a:ext>
                </a:extLst>
              </a:tr>
              <a:tr h="4607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rPr>
                        <a:t>代表</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中西　祐介</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269066050"/>
                  </a:ext>
                </a:extLst>
              </a:tr>
              <a:tr h="466877">
                <a:tc>
                  <a:txBody>
                    <a:bodyPr/>
                    <a:lstStyle/>
                    <a:p>
                      <a:pPr algn="ctr"/>
                      <a:r>
                        <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rPr>
                        <a:t>創立</a:t>
                      </a:r>
                      <a:endParaRPr kumimoji="1" lang="en-US" altLang="ja-JP" sz="1400" dirty="0">
                        <a:solidFill>
                          <a:schemeClr val="tx1">
                            <a:lumMod val="65000"/>
                            <a:lumOff val="35000"/>
                          </a:schemeClr>
                        </a:solidFill>
                        <a:latin typeface="Meiryo UI" panose="020B0604030504040204" pitchFamily="50" charset="-128"/>
                        <a:ea typeface="Meiryo UI" panose="020B0604030504040204" pitchFamily="50" charset="-128"/>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rPr>
                        <a:t>2006</a:t>
                      </a: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年</a:t>
                      </a:r>
                      <a:r>
                        <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rPr>
                        <a:t>2</a:t>
                      </a: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月</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218465857"/>
                  </a:ext>
                </a:extLst>
              </a:tr>
              <a:tr h="575980">
                <a:tc>
                  <a:txBody>
                    <a:bodyPr/>
                    <a:lstStyle/>
                    <a:p>
                      <a:pPr algn="ctr"/>
                      <a:r>
                        <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rPr>
                        <a:t>資本金</a:t>
                      </a:r>
                      <a:endParaRPr kumimoji="1" lang="en-US" altLang="ja-JP" sz="1400" dirty="0">
                        <a:solidFill>
                          <a:schemeClr val="tx1">
                            <a:lumMod val="65000"/>
                            <a:lumOff val="35000"/>
                          </a:schemeClr>
                        </a:solidFill>
                        <a:latin typeface="Meiryo UI" panose="020B0604030504040204" pitchFamily="50" charset="-128"/>
                        <a:ea typeface="Meiryo UI" panose="020B0604030504040204" pitchFamily="50" charset="-128"/>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rPr>
                        <a:t>3,000</a:t>
                      </a: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万円</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099446403"/>
                  </a:ext>
                </a:extLst>
              </a:tr>
              <a:tr h="467184">
                <a:tc>
                  <a:txBody>
                    <a:bodyPr/>
                    <a:lstStyle/>
                    <a:p>
                      <a:pPr algn="ctr"/>
                      <a:r>
                        <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rPr>
                        <a:t>社員数</a:t>
                      </a:r>
                      <a:endParaRPr kumimoji="1" lang="en-US" altLang="ja-JP" sz="1400" dirty="0">
                        <a:solidFill>
                          <a:schemeClr val="tx1">
                            <a:lumMod val="65000"/>
                            <a:lumOff val="35000"/>
                          </a:schemeClr>
                        </a:solidFill>
                        <a:latin typeface="Meiryo UI" panose="020B0604030504040204" pitchFamily="50" charset="-128"/>
                        <a:ea typeface="Meiryo UI" panose="020B0604030504040204" pitchFamily="50" charset="-128"/>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rPr>
                        <a:t>85</a:t>
                      </a: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名（パート・契約社員含む）</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528274656"/>
                  </a:ext>
                </a:extLst>
              </a:tr>
              <a:tr h="806373">
                <a:tc>
                  <a:txBody>
                    <a:bodyPr/>
                    <a:lstStyle/>
                    <a:p>
                      <a:pPr algn="ctr"/>
                      <a:r>
                        <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rPr>
                        <a:t>事業内容</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運送業務管理システムの開発</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システムインテグレーション事業</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259477286"/>
                  </a:ext>
                </a:extLst>
              </a:tr>
              <a:tr h="460784">
                <a:tc>
                  <a:txBody>
                    <a:bodyPr/>
                    <a:lstStyle/>
                    <a:p>
                      <a:pPr algn="ctr"/>
                      <a:r>
                        <a:rPr kumimoji="1" lang="ja-JP" altLang="en-US" sz="1400" dirty="0">
                          <a:solidFill>
                            <a:schemeClr val="tx1">
                              <a:lumMod val="65000"/>
                              <a:lumOff val="35000"/>
                            </a:schemeClr>
                          </a:solidFill>
                          <a:latin typeface="Meiryo UI" panose="020B0604030504040204" pitchFamily="50" charset="-128"/>
                          <a:ea typeface="Meiryo UI" panose="020B0604030504040204" pitchFamily="50" charset="-128"/>
                        </a:rPr>
                        <a:t>所在地</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a:t>
                      </a:r>
                      <a:r>
                        <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rPr>
                        <a:t>273-0025 </a:t>
                      </a: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千葉県船橋市印内町</a:t>
                      </a:r>
                      <a:r>
                        <a:rPr lang="en-US" altLang="ja-JP" sz="1200" dirty="0">
                          <a:solidFill>
                            <a:schemeClr val="tx1">
                              <a:lumMod val="65000"/>
                              <a:lumOff val="35000"/>
                            </a:schemeClr>
                          </a:solidFill>
                          <a:latin typeface="Meiryo UI" panose="020B0604030504040204" pitchFamily="50" charset="-128"/>
                          <a:ea typeface="Meiryo UI" panose="020B0604030504040204" pitchFamily="50" charset="-128"/>
                        </a:rPr>
                        <a:t>631-1 3F</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761341101"/>
                  </a:ext>
                </a:extLst>
              </a:tr>
            </a:tbl>
          </a:graphicData>
        </a:graphic>
      </p:graphicFrame>
      <p:sp>
        <p:nvSpPr>
          <p:cNvPr id="4" name="スライド番号プレースホルダー 22">
            <a:extLst>
              <a:ext uri="{FF2B5EF4-FFF2-40B4-BE49-F238E27FC236}">
                <a16:creationId xmlns:a16="http://schemas.microsoft.com/office/drawing/2014/main" id="{C1F823FF-E814-A763-8810-EF0BDF81BC9F}"/>
              </a:ext>
            </a:extLst>
          </p:cNvPr>
          <p:cNvSpPr txBox="1">
            <a:spLocks/>
          </p:cNvSpPr>
          <p:nvPr/>
        </p:nvSpPr>
        <p:spPr>
          <a:xfrm>
            <a:off x="9304151" y="6453336"/>
            <a:ext cx="504056" cy="404664"/>
          </a:xfrm>
          <a:prstGeom prst="rect">
            <a:avLst/>
          </a:prstGeom>
        </p:spPr>
        <p:txBody>
          <a:bodyPr vert="horz" anchor="ctr"/>
          <a:lstStyle>
            <a:defPPr>
              <a:defRPr lang="ja-JP"/>
            </a:defPPr>
            <a:lvl1pPr marL="0" algn="ctr" defTabSz="914400" rtl="0" eaLnBrk="1" latinLnBrk="0" hangingPunct="1">
              <a:defRPr kumimoji="0" sz="900" b="1" kern="1200">
                <a:solidFill>
                  <a:srgbClr val="FFFFFF"/>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553B35A-7C3C-4FBC-BA57-835DAFB7B04A}" type="slidenum">
              <a:rPr kumimoji="1" lang="ja-JP" altLang="en-US"/>
              <a:pPr/>
              <a:t>4</a:t>
            </a:fld>
            <a:endParaRPr kumimoji="1" lang="ja-JP" altLang="en-US" dirty="0"/>
          </a:p>
        </p:txBody>
      </p:sp>
      <p:pic>
        <p:nvPicPr>
          <p:cNvPr id="5" name="Picture 2">
            <a:extLst>
              <a:ext uri="{FF2B5EF4-FFF2-40B4-BE49-F238E27FC236}">
                <a16:creationId xmlns:a16="http://schemas.microsoft.com/office/drawing/2014/main" id="{3A3E9CB8-D023-4A13-A5F8-EF041CD6A0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4631" y="4885903"/>
            <a:ext cx="1486607" cy="1040625"/>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D1E11034-45E3-DDF3-D1B1-2BF0685DABE7}"/>
              </a:ext>
            </a:extLst>
          </p:cNvPr>
          <p:cNvSpPr txBox="1"/>
          <p:nvPr/>
        </p:nvSpPr>
        <p:spPr>
          <a:xfrm>
            <a:off x="984194" y="6015057"/>
            <a:ext cx="3438495" cy="523220"/>
          </a:xfrm>
          <a:prstGeom prst="rect">
            <a:avLst/>
          </a:prstGeom>
          <a:noFill/>
        </p:spPr>
        <p:txBody>
          <a:bodyPr wrap="square" rtlCol="0">
            <a:spAutoFit/>
          </a:bodyPr>
          <a:lstStyle/>
          <a:p>
            <a:r>
              <a:rPr lang="ja-JP" altLang="en-US" sz="1400" dirty="0">
                <a:solidFill>
                  <a:schemeClr val="tx1">
                    <a:lumMod val="65000"/>
                    <a:lumOff val="35000"/>
                  </a:schemeClr>
                </a:solidFill>
                <a:latin typeface="Meiryo UI" panose="020B0604030504040204" pitchFamily="50" charset="-128"/>
                <a:ea typeface="Meiryo UI" panose="020B0604030504040204" pitchFamily="50" charset="-128"/>
              </a:rPr>
              <a:t>デジタルタコグラフ・ドライブレコーダー等</a:t>
            </a:r>
            <a:endParaRPr lang="en-US" altLang="ja-JP" sz="1400" dirty="0">
              <a:solidFill>
                <a:schemeClr val="tx1">
                  <a:lumMod val="65000"/>
                  <a:lumOff val="35000"/>
                </a:schemeClr>
              </a:solidFill>
              <a:latin typeface="Meiryo UI" panose="020B0604030504040204" pitchFamily="50" charset="-128"/>
              <a:ea typeface="Meiryo UI" panose="020B0604030504040204" pitchFamily="50" charset="-128"/>
            </a:endParaRPr>
          </a:p>
          <a:p>
            <a:r>
              <a:rPr lang="ja-JP" altLang="en-US" sz="1400" dirty="0">
                <a:solidFill>
                  <a:schemeClr val="tx1">
                    <a:lumMod val="65000"/>
                    <a:lumOff val="35000"/>
                  </a:schemeClr>
                </a:solidFill>
                <a:latin typeface="Meiryo UI" panose="020B0604030504040204" pitchFamily="50" charset="-128"/>
                <a:ea typeface="Meiryo UI" panose="020B0604030504040204" pitchFamily="50" charset="-128"/>
              </a:rPr>
              <a:t>伝送機器の取付・運用保守業務</a:t>
            </a:r>
            <a:endParaRPr lang="en-US" altLang="ja-JP" sz="1400" dirty="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602588DF-D928-3424-E3EA-07B59A6294D8}"/>
              </a:ext>
            </a:extLst>
          </p:cNvPr>
          <p:cNvSpPr txBox="1"/>
          <p:nvPr/>
        </p:nvSpPr>
        <p:spPr>
          <a:xfrm>
            <a:off x="4427774" y="6039106"/>
            <a:ext cx="2800320" cy="523220"/>
          </a:xfrm>
          <a:prstGeom prst="rect">
            <a:avLst/>
          </a:prstGeom>
          <a:noFill/>
        </p:spPr>
        <p:txBody>
          <a:bodyPr wrap="square" rtlCol="0">
            <a:spAutoFit/>
          </a:bodyPr>
          <a:lstStyle/>
          <a:p>
            <a:pPr algn="ctr"/>
            <a:r>
              <a:rPr lang="ja-JP" altLang="en-US" sz="1400" dirty="0">
                <a:solidFill>
                  <a:schemeClr val="tx1">
                    <a:lumMod val="65000"/>
                    <a:lumOff val="35000"/>
                  </a:schemeClr>
                </a:solidFill>
                <a:latin typeface="Meiryo UI" panose="020B0604030504040204" pitchFamily="50" charset="-128"/>
                <a:ea typeface="Meiryo UI" panose="020B0604030504040204" pitchFamily="50" charset="-128"/>
              </a:rPr>
              <a:t>運送業務管理システムの開発</a:t>
            </a:r>
            <a:endParaRPr lang="en-US" altLang="ja-JP" sz="14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lang="ja-JP" altLang="en-US" sz="1400" dirty="0">
                <a:solidFill>
                  <a:schemeClr val="tx1">
                    <a:lumMod val="65000"/>
                    <a:lumOff val="35000"/>
                  </a:schemeClr>
                </a:solidFill>
                <a:latin typeface="Meiryo UI" panose="020B0604030504040204" pitchFamily="50" charset="-128"/>
                <a:ea typeface="Meiryo UI" panose="020B0604030504040204" pitchFamily="50" charset="-128"/>
              </a:rPr>
              <a:t>システムインテグレーション事業</a:t>
            </a:r>
            <a:endParaRPr lang="en-US" altLang="ja-JP" sz="1400" dirty="0">
              <a:solidFill>
                <a:schemeClr val="tx1">
                  <a:lumMod val="65000"/>
                  <a:lumOff val="35000"/>
                </a:schemeClr>
              </a:solidFill>
              <a:latin typeface="Meiryo UI" panose="020B0604030504040204" pitchFamily="50" charset="-128"/>
              <a:ea typeface="Meiryo UI" panose="020B0604030504040204" pitchFamily="50" charset="-128"/>
            </a:endParaRPr>
          </a:p>
        </p:txBody>
      </p:sp>
      <p:pic>
        <p:nvPicPr>
          <p:cNvPr id="11" name="図 10">
            <a:extLst>
              <a:ext uri="{FF2B5EF4-FFF2-40B4-BE49-F238E27FC236}">
                <a16:creationId xmlns:a16="http://schemas.microsoft.com/office/drawing/2014/main" id="{EDD2AAAA-60AE-2F56-9999-448B89AD95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8592" y="4971222"/>
            <a:ext cx="1743977" cy="843554"/>
          </a:xfrm>
          <a:prstGeom prst="rect">
            <a:avLst/>
          </a:prstGeom>
        </p:spPr>
      </p:pic>
      <p:sp>
        <p:nvSpPr>
          <p:cNvPr id="12" name="矢印: 右 11">
            <a:extLst>
              <a:ext uri="{FF2B5EF4-FFF2-40B4-BE49-F238E27FC236}">
                <a16:creationId xmlns:a16="http://schemas.microsoft.com/office/drawing/2014/main" id="{FF29E19F-03FA-1E5C-39BE-B906478717A7}"/>
              </a:ext>
            </a:extLst>
          </p:cNvPr>
          <p:cNvSpPr/>
          <p:nvPr/>
        </p:nvSpPr>
        <p:spPr>
          <a:xfrm>
            <a:off x="3795712" y="5139388"/>
            <a:ext cx="771525" cy="53365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69789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81BB295-A22A-C7C9-0015-E119950F4FF3}"/>
              </a:ext>
            </a:extLst>
          </p:cNvPr>
          <p:cNvSpPr>
            <a:spLocks noGrp="1"/>
          </p:cNvSpPr>
          <p:nvPr>
            <p:ph type="title"/>
          </p:nvPr>
        </p:nvSpPr>
        <p:spPr>
          <a:xfrm>
            <a:off x="247650" y="2978719"/>
            <a:ext cx="9410700" cy="458670"/>
          </a:xfrm>
        </p:spPr>
        <p:txBody>
          <a:bodyPr/>
          <a:lstStyle/>
          <a:p>
            <a:pPr algn="ctr"/>
            <a:r>
              <a:rPr kumimoji="1" lang="en-US" altLang="ja-JP" dirty="0" err="1"/>
              <a:t>DriveDoor</a:t>
            </a:r>
            <a:r>
              <a:rPr kumimoji="1" lang="ja-JP" altLang="en-US" dirty="0"/>
              <a:t>　製品概要</a:t>
            </a:r>
          </a:p>
        </p:txBody>
      </p:sp>
      <p:sp>
        <p:nvSpPr>
          <p:cNvPr id="3" name="スライド番号プレースホルダー 2">
            <a:extLst>
              <a:ext uri="{FF2B5EF4-FFF2-40B4-BE49-F238E27FC236}">
                <a16:creationId xmlns:a16="http://schemas.microsoft.com/office/drawing/2014/main" id="{AC6544A9-3157-3C0B-2386-F8CA40796F5D}"/>
              </a:ext>
            </a:extLst>
          </p:cNvPr>
          <p:cNvSpPr>
            <a:spLocks noGrp="1"/>
          </p:cNvSpPr>
          <p:nvPr>
            <p:ph type="sldNum" sz="quarter" idx="10"/>
          </p:nvPr>
        </p:nvSpPr>
        <p:spPr/>
        <p:txBody>
          <a:bodyPr/>
          <a:lstStyle/>
          <a:p>
            <a:fld id="{4C2040E0-EB4A-42A8-A815-D64FE807B3BC}" type="slidenum">
              <a:rPr kumimoji="1" lang="ja-JP" altLang="en-US" smtClean="0"/>
              <a:t>5</a:t>
            </a:fld>
            <a:endParaRPr kumimoji="1" lang="ja-JP" altLang="en-US"/>
          </a:p>
        </p:txBody>
      </p:sp>
    </p:spTree>
    <p:extLst>
      <p:ext uri="{BB962C8B-B14F-4D97-AF65-F5344CB8AC3E}">
        <p14:creationId xmlns:p14="http://schemas.microsoft.com/office/powerpoint/2010/main" val="2744520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550AF0-C574-0A83-569B-EA19B8EB217A}"/>
              </a:ext>
            </a:extLst>
          </p:cNvPr>
          <p:cNvSpPr>
            <a:spLocks noGrp="1"/>
          </p:cNvSpPr>
          <p:nvPr>
            <p:ph type="title"/>
          </p:nvPr>
        </p:nvSpPr>
        <p:spPr/>
        <p:txBody>
          <a:bodyPr/>
          <a:lstStyle/>
          <a:p>
            <a:r>
              <a:rPr lang="ja-JP" altLang="en-US" dirty="0"/>
              <a:t> </a:t>
            </a:r>
            <a:r>
              <a:rPr kumimoji="1" lang="en-US" altLang="ja-JP" dirty="0" err="1"/>
              <a:t>DriveDoor</a:t>
            </a:r>
            <a:r>
              <a:rPr kumimoji="1" lang="ja-JP" altLang="en-US" dirty="0"/>
              <a:t>　製品概要（全体）</a:t>
            </a:r>
          </a:p>
        </p:txBody>
      </p:sp>
      <p:sp>
        <p:nvSpPr>
          <p:cNvPr id="3" name="スライド番号プレースホルダー 2">
            <a:extLst>
              <a:ext uri="{FF2B5EF4-FFF2-40B4-BE49-F238E27FC236}">
                <a16:creationId xmlns:a16="http://schemas.microsoft.com/office/drawing/2014/main" id="{D2D4EF6A-797E-A658-C485-43CAD8FC54B5}"/>
              </a:ext>
            </a:extLst>
          </p:cNvPr>
          <p:cNvSpPr>
            <a:spLocks noGrp="1"/>
          </p:cNvSpPr>
          <p:nvPr>
            <p:ph type="sldNum" sz="quarter" idx="10"/>
          </p:nvPr>
        </p:nvSpPr>
        <p:spPr/>
        <p:txBody>
          <a:bodyPr/>
          <a:lstStyle/>
          <a:p>
            <a:fld id="{4C2040E0-EB4A-42A8-A815-D64FE807B3BC}" type="slidenum">
              <a:rPr kumimoji="1" lang="ja-JP" altLang="en-US" smtClean="0"/>
              <a:t>6</a:t>
            </a:fld>
            <a:endParaRPr kumimoji="1" lang="ja-JP" altLang="en-US"/>
          </a:p>
        </p:txBody>
      </p:sp>
      <p:sp>
        <p:nvSpPr>
          <p:cNvPr id="4" name="字幕 6">
            <a:extLst>
              <a:ext uri="{FF2B5EF4-FFF2-40B4-BE49-F238E27FC236}">
                <a16:creationId xmlns:a16="http://schemas.microsoft.com/office/drawing/2014/main" id="{DC0F53E1-BD05-A548-FAF6-05E6C4011E8D}"/>
              </a:ext>
            </a:extLst>
          </p:cNvPr>
          <p:cNvSpPr txBox="1">
            <a:spLocks/>
          </p:cNvSpPr>
          <p:nvPr/>
        </p:nvSpPr>
        <p:spPr>
          <a:xfrm>
            <a:off x="327991" y="530846"/>
            <a:ext cx="7727438" cy="629900"/>
          </a:xfrm>
          <a:prstGeom prst="rect">
            <a:avLst/>
          </a:prstGeom>
        </p:spPr>
        <p:txBody>
          <a:bodyPr>
            <a:normAutofit/>
          </a:bodyPr>
          <a:lstStyle>
            <a:lvl1pPr marL="0" indent="0" algn="l" rtl="0" eaLnBrk="1" latinLnBrk="0" hangingPunct="1">
              <a:spcBef>
                <a:spcPts val="600"/>
              </a:spcBef>
              <a:buClr>
                <a:schemeClr val="accent1"/>
              </a:buClr>
              <a:buSzPct val="70000"/>
              <a:buFont typeface="Wingdings"/>
              <a:buNone/>
              <a:defRPr kumimoji="1" sz="1400" kern="1200">
                <a:solidFill>
                  <a:schemeClr val="tx1"/>
                </a:solidFill>
                <a:latin typeface="メイリオ" panose="020B0604030504040204" pitchFamily="50" charset="-128"/>
                <a:ea typeface="メイリオ" panose="020B0604030504040204" pitchFamily="50" charset="-128"/>
                <a:cs typeface="+mn-cs"/>
              </a:defRPr>
            </a:lvl1pPr>
            <a:lvl2pPr marL="640080" indent="-274320" algn="l" rtl="0" eaLnBrk="1" latinLnBrk="0" hangingPunct="1">
              <a:spcBef>
                <a:spcPct val="20000"/>
              </a:spcBef>
              <a:buClr>
                <a:schemeClr val="accent1"/>
              </a:buClr>
              <a:buSzPct val="80000"/>
              <a:buFont typeface="Wingdings 2"/>
              <a:buChar char=""/>
              <a:defRPr kumimoji="1" sz="2100" kern="1200">
                <a:solidFill>
                  <a:schemeClr val="tx1"/>
                </a:solidFill>
                <a:latin typeface="メイリオ" panose="020B0604030504040204" pitchFamily="50" charset="-128"/>
                <a:ea typeface="メイリオ" panose="020B0604030504040204" pitchFamily="50" charset="-128"/>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1" sz="1800" kern="1200">
                <a:solidFill>
                  <a:schemeClr val="tx1"/>
                </a:solidFill>
                <a:latin typeface="メイリオ" panose="020B0604030504040204" pitchFamily="50" charset="-128"/>
                <a:ea typeface="メイリオ" panose="020B0604030504040204" pitchFamily="50" charset="-128"/>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1" sz="1600" kern="1200">
                <a:solidFill>
                  <a:schemeClr val="tx1"/>
                </a:solidFill>
                <a:latin typeface="メイリオ" panose="020B0604030504040204" pitchFamily="50" charset="-128"/>
                <a:ea typeface="メイリオ" panose="020B0604030504040204" pitchFamily="50" charset="-128"/>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a:lstStyle>
          <a:p>
            <a:pPr defTabSz="914400"/>
            <a:r>
              <a:rPr lang="ja-JP" altLang="en-US" b="1" dirty="0">
                <a:solidFill>
                  <a:srgbClr val="4D98B9"/>
                </a:solidFill>
              </a:rPr>
              <a:t>運送業務</a:t>
            </a:r>
            <a:r>
              <a:rPr lang="ja-JP" altLang="en-US" b="1" dirty="0">
                <a:solidFill>
                  <a:schemeClr val="tx1">
                    <a:lumMod val="75000"/>
                    <a:lumOff val="25000"/>
                  </a:schemeClr>
                </a:solidFill>
              </a:rPr>
              <a:t>に特化したクラウドサービスです。</a:t>
            </a:r>
            <a:endParaRPr lang="en-US" altLang="ja-JP" b="1" dirty="0">
              <a:solidFill>
                <a:schemeClr val="tx1">
                  <a:lumMod val="75000"/>
                  <a:lumOff val="25000"/>
                </a:schemeClr>
              </a:solidFill>
            </a:endParaRPr>
          </a:p>
          <a:p>
            <a:pPr defTabSz="914400"/>
            <a:r>
              <a:rPr lang="ja-JP" altLang="en-US" dirty="0"/>
              <a:t>運送業務における受注、配車、実績～請求入出金、経費までを一元管理できます</a:t>
            </a:r>
            <a:endParaRPr lang="en-US" altLang="ja-JP" b="1" dirty="0">
              <a:solidFill>
                <a:schemeClr val="tx1">
                  <a:lumMod val="75000"/>
                  <a:lumOff val="25000"/>
                </a:schemeClr>
              </a:solidFill>
            </a:endParaRPr>
          </a:p>
        </p:txBody>
      </p:sp>
      <p:sp>
        <p:nvSpPr>
          <p:cNvPr id="5" name="AutoShape 2">
            <a:extLst>
              <a:ext uri="{FF2B5EF4-FFF2-40B4-BE49-F238E27FC236}">
                <a16:creationId xmlns:a16="http://schemas.microsoft.com/office/drawing/2014/main" id="{F5946611-75EC-D408-8D21-9010F7629E16}"/>
              </a:ext>
            </a:extLst>
          </p:cNvPr>
          <p:cNvSpPr>
            <a:spLocks noChangeArrowheads="1"/>
          </p:cNvSpPr>
          <p:nvPr/>
        </p:nvSpPr>
        <p:spPr bwMode="auto">
          <a:xfrm>
            <a:off x="5102894" y="2444400"/>
            <a:ext cx="3528392" cy="3326005"/>
          </a:xfrm>
          <a:prstGeom prst="roundRect">
            <a:avLst>
              <a:gd name="adj" fmla="val 0"/>
            </a:avLst>
          </a:prstGeom>
          <a:solidFill>
            <a:schemeClr val="bg1">
              <a:lumMod val="95000"/>
            </a:schemeClr>
          </a:solidFill>
          <a:ln w="19050">
            <a:noFill/>
            <a:headEnd/>
            <a:tailEnd/>
          </a:ln>
          <a:effectLst>
            <a:outerShdw blurRad="25400" dist="25400" dir="2700000" algn="tl" rotWithShape="0">
              <a:schemeClr val="bg1">
                <a:lumMod val="50000"/>
                <a:alpha val="40000"/>
              </a:schemeClr>
            </a:outerShdw>
          </a:effectLst>
        </p:spPr>
        <p:style>
          <a:lnRef idx="1">
            <a:schemeClr val="dk1"/>
          </a:lnRef>
          <a:fillRef idx="2">
            <a:schemeClr val="dk1"/>
          </a:fillRef>
          <a:effectRef idx="1">
            <a:schemeClr val="dk1"/>
          </a:effectRef>
          <a:fontRef idx="minor">
            <a:schemeClr val="dk1"/>
          </a:fontRef>
        </p:style>
        <p:txBody>
          <a:bodyPr wrap="none" tIns="72000"/>
          <a:lstStyle/>
          <a:p>
            <a:pPr>
              <a:spcBef>
                <a:spcPts val="0"/>
              </a:spcBef>
              <a:spcAft>
                <a:spcPts val="0"/>
              </a:spcAft>
              <a:defRPr/>
            </a:pPr>
            <a:endParaRPr lang="ja-JP" altLang="ja-JP" sz="1400" b="1" dirty="0">
              <a:solidFill>
                <a:schemeClr val="bg1">
                  <a:lumMod val="75000"/>
                </a:schemeClr>
              </a:solidFill>
              <a:latin typeface="メイリオ" pitchFamily="50" charset="-128"/>
              <a:ea typeface="メイリオ" pitchFamily="50" charset="-128"/>
              <a:cs typeface="メイリオ" pitchFamily="50" charset="-128"/>
            </a:endParaRPr>
          </a:p>
        </p:txBody>
      </p:sp>
      <p:sp>
        <p:nvSpPr>
          <p:cNvPr id="6" name="AutoShape 2">
            <a:extLst>
              <a:ext uri="{FF2B5EF4-FFF2-40B4-BE49-F238E27FC236}">
                <a16:creationId xmlns:a16="http://schemas.microsoft.com/office/drawing/2014/main" id="{93FB8DA0-71D3-DF7D-07A9-42C8356139F3}"/>
              </a:ext>
            </a:extLst>
          </p:cNvPr>
          <p:cNvSpPr>
            <a:spLocks noChangeArrowheads="1"/>
          </p:cNvSpPr>
          <p:nvPr/>
        </p:nvSpPr>
        <p:spPr bwMode="auto">
          <a:xfrm>
            <a:off x="525912" y="2444401"/>
            <a:ext cx="3528392" cy="3326004"/>
          </a:xfrm>
          <a:prstGeom prst="roundRect">
            <a:avLst>
              <a:gd name="adj" fmla="val 0"/>
            </a:avLst>
          </a:prstGeom>
          <a:solidFill>
            <a:schemeClr val="bg1">
              <a:lumMod val="95000"/>
            </a:schemeClr>
          </a:solidFill>
          <a:ln w="19050">
            <a:noFill/>
            <a:headEnd/>
            <a:tailEnd/>
          </a:ln>
          <a:effectLst>
            <a:outerShdw blurRad="25400" dist="25400" dir="2700000" algn="tl" rotWithShape="0">
              <a:schemeClr val="bg1">
                <a:lumMod val="50000"/>
                <a:alpha val="40000"/>
              </a:schemeClr>
            </a:outerShdw>
          </a:effectLst>
        </p:spPr>
        <p:style>
          <a:lnRef idx="1">
            <a:schemeClr val="dk1"/>
          </a:lnRef>
          <a:fillRef idx="2">
            <a:schemeClr val="dk1"/>
          </a:fillRef>
          <a:effectRef idx="1">
            <a:schemeClr val="dk1"/>
          </a:effectRef>
          <a:fontRef idx="minor">
            <a:schemeClr val="dk1"/>
          </a:fontRef>
        </p:style>
        <p:txBody>
          <a:bodyPr wrap="none" tIns="72000"/>
          <a:lstStyle/>
          <a:p>
            <a:pPr>
              <a:spcBef>
                <a:spcPts val="0"/>
              </a:spcBef>
              <a:spcAft>
                <a:spcPts val="0"/>
              </a:spcAft>
              <a:defRPr/>
            </a:pPr>
            <a:endParaRPr lang="ja-JP" altLang="ja-JP" sz="1400" b="1" dirty="0">
              <a:solidFill>
                <a:schemeClr val="bg1">
                  <a:lumMod val="75000"/>
                </a:schemeClr>
              </a:solidFill>
              <a:latin typeface="メイリオ" pitchFamily="50" charset="-128"/>
              <a:ea typeface="メイリオ" pitchFamily="50" charset="-128"/>
              <a:cs typeface="メイリオ" pitchFamily="50" charset="-128"/>
            </a:endParaRPr>
          </a:p>
        </p:txBody>
      </p:sp>
      <p:sp>
        <p:nvSpPr>
          <p:cNvPr id="7" name="テキスト ボックス 1028">
            <a:extLst>
              <a:ext uri="{FF2B5EF4-FFF2-40B4-BE49-F238E27FC236}">
                <a16:creationId xmlns:a16="http://schemas.microsoft.com/office/drawing/2014/main" id="{6A05AF9B-6392-C5B7-C02E-A7FD6342B1E2}"/>
              </a:ext>
            </a:extLst>
          </p:cNvPr>
          <p:cNvSpPr txBox="1">
            <a:spLocks noChangeArrowheads="1"/>
          </p:cNvSpPr>
          <p:nvPr/>
        </p:nvSpPr>
        <p:spPr bwMode="auto">
          <a:xfrm>
            <a:off x="1677494" y="2902663"/>
            <a:ext cx="900114" cy="307777"/>
          </a:xfrm>
          <a:prstGeom prst="rect">
            <a:avLst/>
          </a:prstGeom>
          <a:solidFill>
            <a:schemeClr val="bg1">
              <a:lumMod val="95000"/>
            </a:schemeClr>
          </a:solidFill>
          <a:ln w="9525">
            <a:noFill/>
            <a:miter lim="800000"/>
            <a:headEnd/>
            <a:tailEnd/>
          </a:ln>
        </p:spPr>
        <p:txBody>
          <a:bodyPr wrap="none" anchor="ctr" anchorCtr="1">
            <a:no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eaLnBrk="1" hangingPunct="1"/>
            <a:r>
              <a:rPr lang="ja-JP" altLang="en-US" sz="1400" dirty="0">
                <a:solidFill>
                  <a:srgbClr val="4D98B9"/>
                </a:solidFill>
                <a:latin typeface="Meiryo UI" panose="020B0604030504040204" pitchFamily="50" charset="-128"/>
                <a:ea typeface="Meiryo UI" panose="020B0604030504040204" pitchFamily="50" charset="-128"/>
              </a:rPr>
              <a:t>業務部門</a:t>
            </a:r>
          </a:p>
        </p:txBody>
      </p:sp>
      <p:sp>
        <p:nvSpPr>
          <p:cNvPr id="8" name="テキスト ボックス 1053">
            <a:extLst>
              <a:ext uri="{FF2B5EF4-FFF2-40B4-BE49-F238E27FC236}">
                <a16:creationId xmlns:a16="http://schemas.microsoft.com/office/drawing/2014/main" id="{D7117B14-06B6-A9B9-58EF-3EE6C9865867}"/>
              </a:ext>
            </a:extLst>
          </p:cNvPr>
          <p:cNvSpPr txBox="1">
            <a:spLocks noChangeArrowheads="1"/>
          </p:cNvSpPr>
          <p:nvPr/>
        </p:nvSpPr>
        <p:spPr bwMode="auto">
          <a:xfrm>
            <a:off x="2718964" y="2660979"/>
            <a:ext cx="10810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eaLnBrk="1" hangingPunct="1"/>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受注・配車</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endParaRPr>
          </a:p>
          <a:p>
            <a:pPr eaLnBrk="1" hangingPunct="1"/>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実績</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endParaRPr>
          </a:p>
          <a:p>
            <a:pPr eaLnBrk="1" hangingPunct="1"/>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請求・経費</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endParaRPr>
          </a:p>
          <a:p>
            <a:pPr eaLnBrk="1" hangingPunct="1"/>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係数</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9" name="テキスト ボックス 39">
            <a:extLst>
              <a:ext uri="{FF2B5EF4-FFF2-40B4-BE49-F238E27FC236}">
                <a16:creationId xmlns:a16="http://schemas.microsoft.com/office/drawing/2014/main" id="{94B27120-B9DA-A991-F56B-8C41C594D18D}"/>
              </a:ext>
            </a:extLst>
          </p:cNvPr>
          <p:cNvSpPr txBox="1">
            <a:spLocks noChangeArrowheads="1"/>
          </p:cNvSpPr>
          <p:nvPr/>
        </p:nvSpPr>
        <p:spPr bwMode="auto">
          <a:xfrm>
            <a:off x="1677494" y="4081552"/>
            <a:ext cx="900114" cy="307777"/>
          </a:xfrm>
          <a:prstGeom prst="rect">
            <a:avLst/>
          </a:prstGeom>
          <a:solidFill>
            <a:schemeClr val="bg1">
              <a:lumMod val="95000"/>
            </a:schemeClr>
          </a:solidFill>
          <a:ln w="9525">
            <a:noFill/>
            <a:miter lim="800000"/>
            <a:headEnd/>
            <a:tailEnd/>
          </a:ln>
        </p:spPr>
        <p:txBody>
          <a:bodyPr wrap="none" anchor="ctr" anchorCtr="1">
            <a:no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eaLnBrk="1" hangingPunct="1"/>
            <a:r>
              <a:rPr lang="ja-JP" altLang="en-US" sz="1400" dirty="0">
                <a:solidFill>
                  <a:srgbClr val="4D98B9"/>
                </a:solidFill>
                <a:latin typeface="Meiryo UI" panose="020B0604030504040204" pitchFamily="50" charset="-128"/>
                <a:ea typeface="Meiryo UI" panose="020B0604030504040204" pitchFamily="50" charset="-128"/>
              </a:rPr>
              <a:t>経理部門</a:t>
            </a:r>
          </a:p>
        </p:txBody>
      </p:sp>
      <p:sp>
        <p:nvSpPr>
          <p:cNvPr id="10" name="テキスト ボックス 77">
            <a:extLst>
              <a:ext uri="{FF2B5EF4-FFF2-40B4-BE49-F238E27FC236}">
                <a16:creationId xmlns:a16="http://schemas.microsoft.com/office/drawing/2014/main" id="{4F328498-1EEC-E533-D93E-6BC642112CB0}"/>
              </a:ext>
            </a:extLst>
          </p:cNvPr>
          <p:cNvSpPr txBox="1">
            <a:spLocks noChangeArrowheads="1"/>
          </p:cNvSpPr>
          <p:nvPr/>
        </p:nvSpPr>
        <p:spPr bwMode="auto">
          <a:xfrm>
            <a:off x="2781405" y="4039457"/>
            <a:ext cx="8285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eaLnBrk="1" hangingPunct="1"/>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入金管理</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endParaRPr>
          </a:p>
          <a:p>
            <a:pPr eaLnBrk="1" hangingPunct="1"/>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支払管理</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11" name="テキスト ボックス 39">
            <a:extLst>
              <a:ext uri="{FF2B5EF4-FFF2-40B4-BE49-F238E27FC236}">
                <a16:creationId xmlns:a16="http://schemas.microsoft.com/office/drawing/2014/main" id="{98687C81-6EDF-9F2F-80A9-E60F2C55DCDE}"/>
              </a:ext>
            </a:extLst>
          </p:cNvPr>
          <p:cNvSpPr txBox="1">
            <a:spLocks noChangeArrowheads="1"/>
          </p:cNvSpPr>
          <p:nvPr/>
        </p:nvSpPr>
        <p:spPr bwMode="auto">
          <a:xfrm>
            <a:off x="1677494" y="5024063"/>
            <a:ext cx="900113" cy="307777"/>
          </a:xfrm>
          <a:prstGeom prst="rect">
            <a:avLst/>
          </a:prstGeom>
          <a:solidFill>
            <a:schemeClr val="bg1">
              <a:lumMod val="95000"/>
            </a:schemeClr>
          </a:solidFill>
          <a:ln w="9525">
            <a:noFill/>
            <a:miter lim="800000"/>
            <a:headEnd/>
            <a:tailEnd/>
          </a:ln>
        </p:spPr>
        <p:txBody>
          <a:bodyPr wrap="none" anchor="ctr" anchorCtr="1">
            <a:no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eaLnBrk="1" hangingPunct="1"/>
            <a:r>
              <a:rPr lang="ja-JP" altLang="en-US" sz="1400" dirty="0">
                <a:solidFill>
                  <a:srgbClr val="4D98B9"/>
                </a:solidFill>
                <a:latin typeface="Meiryo UI" panose="020B0604030504040204" pitchFamily="50" charset="-128"/>
                <a:ea typeface="Meiryo UI" panose="020B0604030504040204" pitchFamily="50" charset="-128"/>
              </a:rPr>
              <a:t>管</a:t>
            </a:r>
            <a:r>
              <a:rPr lang="en-US" altLang="ja-JP" sz="1400" dirty="0">
                <a:solidFill>
                  <a:srgbClr val="4D98B9"/>
                </a:solidFill>
                <a:latin typeface="Meiryo UI" panose="020B0604030504040204" pitchFamily="50" charset="-128"/>
                <a:ea typeface="Meiryo UI" panose="020B0604030504040204" pitchFamily="50" charset="-128"/>
              </a:rPr>
              <a:t> </a:t>
            </a:r>
            <a:r>
              <a:rPr lang="ja-JP" altLang="en-US" sz="1400" dirty="0">
                <a:solidFill>
                  <a:srgbClr val="4D98B9"/>
                </a:solidFill>
                <a:latin typeface="Meiryo UI" panose="020B0604030504040204" pitchFamily="50" charset="-128"/>
                <a:ea typeface="Meiryo UI" panose="020B0604030504040204" pitchFamily="50" charset="-128"/>
              </a:rPr>
              <a:t>理</a:t>
            </a:r>
            <a:r>
              <a:rPr lang="en-US" altLang="ja-JP" sz="1400" dirty="0">
                <a:solidFill>
                  <a:srgbClr val="4D98B9"/>
                </a:solidFill>
                <a:latin typeface="Meiryo UI" panose="020B0604030504040204" pitchFamily="50" charset="-128"/>
                <a:ea typeface="Meiryo UI" panose="020B0604030504040204" pitchFamily="50" charset="-128"/>
              </a:rPr>
              <a:t> </a:t>
            </a:r>
            <a:r>
              <a:rPr lang="ja-JP" altLang="en-US" sz="1400" dirty="0">
                <a:solidFill>
                  <a:srgbClr val="4D98B9"/>
                </a:solidFill>
                <a:latin typeface="Meiryo UI" panose="020B0604030504040204" pitchFamily="50" charset="-128"/>
                <a:ea typeface="Meiryo UI" panose="020B0604030504040204" pitchFamily="50" charset="-128"/>
              </a:rPr>
              <a:t>者</a:t>
            </a:r>
          </a:p>
        </p:txBody>
      </p:sp>
      <p:sp>
        <p:nvSpPr>
          <p:cNvPr id="12" name="テキスト ボックス 77">
            <a:extLst>
              <a:ext uri="{FF2B5EF4-FFF2-40B4-BE49-F238E27FC236}">
                <a16:creationId xmlns:a16="http://schemas.microsoft.com/office/drawing/2014/main" id="{952C0BC6-B012-C90F-9F3E-FCE89985DA8F}"/>
              </a:ext>
            </a:extLst>
          </p:cNvPr>
          <p:cNvSpPr txBox="1">
            <a:spLocks noChangeArrowheads="1"/>
          </p:cNvSpPr>
          <p:nvPr/>
        </p:nvSpPr>
        <p:spPr bwMode="auto">
          <a:xfrm>
            <a:off x="2769766" y="5039452"/>
            <a:ext cx="916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eaLnBrk="1" hangingPunct="1"/>
            <a:r>
              <a:rPr lang="ja-JP" altLang="en-US" sz="1200">
                <a:solidFill>
                  <a:schemeClr val="tx1">
                    <a:lumMod val="75000"/>
                    <a:lumOff val="25000"/>
                  </a:schemeClr>
                </a:solidFill>
                <a:latin typeface="Meiryo" panose="020B0604030504040204" pitchFamily="34" charset="-128"/>
                <a:ea typeface="Meiryo" panose="020B0604030504040204" pitchFamily="34" charset="-128"/>
              </a:rPr>
              <a:t>収支</a:t>
            </a:r>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管理</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13" name="テキスト ボックス 5">
            <a:extLst>
              <a:ext uri="{FF2B5EF4-FFF2-40B4-BE49-F238E27FC236}">
                <a16:creationId xmlns:a16="http://schemas.microsoft.com/office/drawing/2014/main" id="{0A3DCF10-62F0-2337-EEE4-F4F702886E83}"/>
              </a:ext>
            </a:extLst>
          </p:cNvPr>
          <p:cNvSpPr txBox="1">
            <a:spLocks noChangeArrowheads="1"/>
          </p:cNvSpPr>
          <p:nvPr/>
        </p:nvSpPr>
        <p:spPr bwMode="auto">
          <a:xfrm>
            <a:off x="581414" y="5982544"/>
            <a:ext cx="79911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algn="ctr" eaLnBrk="1" hangingPunct="1"/>
            <a:r>
              <a:rPr lang="ja-JP" altLang="en-US" sz="2800" b="1" dirty="0">
                <a:solidFill>
                  <a:srgbClr val="DF5D29"/>
                </a:solidFill>
                <a:latin typeface="+mn-ea"/>
                <a:ea typeface="+mn-ea"/>
              </a:rPr>
              <a:t>必要な機能</a:t>
            </a:r>
            <a:r>
              <a:rPr lang="ja-JP" altLang="en-US" sz="2800" b="1" dirty="0">
                <a:solidFill>
                  <a:schemeClr val="tx1">
                    <a:lumMod val="75000"/>
                    <a:lumOff val="25000"/>
                  </a:schemeClr>
                </a:solidFill>
                <a:latin typeface="+mn-ea"/>
                <a:ea typeface="+mn-ea"/>
              </a:rPr>
              <a:t>だけをお使い頂けます</a:t>
            </a:r>
            <a:endParaRPr lang="en-US" altLang="ja-JP" sz="2800" b="1" dirty="0">
              <a:solidFill>
                <a:schemeClr val="tx1">
                  <a:lumMod val="75000"/>
                  <a:lumOff val="25000"/>
                </a:schemeClr>
              </a:solidFill>
              <a:latin typeface="+mn-ea"/>
              <a:ea typeface="+mn-ea"/>
            </a:endParaRPr>
          </a:p>
        </p:txBody>
      </p:sp>
      <p:sp>
        <p:nvSpPr>
          <p:cNvPr id="14" name="矢印: 左右 63">
            <a:extLst>
              <a:ext uri="{FF2B5EF4-FFF2-40B4-BE49-F238E27FC236}">
                <a16:creationId xmlns:a16="http://schemas.microsoft.com/office/drawing/2014/main" id="{A04ED3B2-79C0-1410-7AA3-0A7DDA939969}"/>
              </a:ext>
            </a:extLst>
          </p:cNvPr>
          <p:cNvSpPr/>
          <p:nvPr/>
        </p:nvSpPr>
        <p:spPr>
          <a:xfrm>
            <a:off x="3703692" y="3783352"/>
            <a:ext cx="1736616" cy="773722"/>
          </a:xfrm>
          <a:prstGeom prst="leftRightArrow">
            <a:avLst>
              <a:gd name="adj1" fmla="val 50000"/>
              <a:gd name="adj2" fmla="val 54250"/>
            </a:avLst>
          </a:prstGeom>
          <a:solidFill>
            <a:srgbClr val="4D98B9"/>
          </a:solidFill>
          <a:ln>
            <a:noFill/>
          </a:ln>
        </p:spPr>
        <p:style>
          <a:lnRef idx="1">
            <a:schemeClr val="accent2"/>
          </a:lnRef>
          <a:fillRef idx="2">
            <a:schemeClr val="accent2"/>
          </a:fillRef>
          <a:effectRef idx="1">
            <a:schemeClr val="accent2"/>
          </a:effectRef>
          <a:fontRef idx="minor">
            <a:schemeClr val="dk1"/>
          </a:fontRef>
        </p:style>
        <p:txBody>
          <a:bodyPr rtlCol="0" anchor="t"/>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0000FD6C-C063-B8C0-8DF4-CC34E719B8A9}"/>
              </a:ext>
            </a:extLst>
          </p:cNvPr>
          <p:cNvSpPr txBox="1"/>
          <p:nvPr/>
        </p:nvSpPr>
        <p:spPr>
          <a:xfrm>
            <a:off x="1580709" y="1824990"/>
            <a:ext cx="1261884" cy="307777"/>
          </a:xfrm>
          <a:prstGeom prst="rect">
            <a:avLst/>
          </a:prstGeom>
          <a:noFill/>
        </p:spPr>
        <p:txBody>
          <a:bodyPr wrap="none" rtlCol="0">
            <a:spAutoFit/>
          </a:bodyPr>
          <a:lstStyle/>
          <a:p>
            <a:pPr algn="ctr"/>
            <a:r>
              <a:rPr lang="ja-JP" altLang="en-US" sz="140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運送業務管理</a:t>
            </a:r>
            <a:endParaRPr lang="ja-JP" altLang="ja-JP" sz="140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sp>
        <p:nvSpPr>
          <p:cNvPr id="16" name="テキスト ボックス 15">
            <a:extLst>
              <a:ext uri="{FF2B5EF4-FFF2-40B4-BE49-F238E27FC236}">
                <a16:creationId xmlns:a16="http://schemas.microsoft.com/office/drawing/2014/main" id="{2EA3AEF7-FC90-16FF-ED6C-FCC82AEC8DC1}"/>
              </a:ext>
            </a:extLst>
          </p:cNvPr>
          <p:cNvSpPr txBox="1"/>
          <p:nvPr/>
        </p:nvSpPr>
        <p:spPr>
          <a:xfrm>
            <a:off x="6454017" y="1824990"/>
            <a:ext cx="902811" cy="307777"/>
          </a:xfrm>
          <a:prstGeom prst="rect">
            <a:avLst/>
          </a:prstGeom>
          <a:noFill/>
        </p:spPr>
        <p:txBody>
          <a:bodyPr wrap="none" rtlCol="0">
            <a:spAutoFit/>
          </a:bodyPr>
          <a:lstStyle/>
          <a:p>
            <a:pPr algn="ctr"/>
            <a:r>
              <a:rPr lang="ja-JP" altLang="en-US" sz="140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rPr>
              <a:t>運行管理</a:t>
            </a:r>
            <a:endParaRPr lang="ja-JP" altLang="ja-JP" sz="1400">
              <a:solidFill>
                <a:schemeClr val="tx1">
                  <a:lumMod val="75000"/>
                  <a:lumOff val="25000"/>
                </a:schemeClr>
              </a:solidFill>
              <a:latin typeface="Meiryo UI" panose="020B0604030504040204" pitchFamily="50" charset="-128"/>
              <a:ea typeface="Meiryo UI" panose="020B0604030504040204" pitchFamily="50" charset="-128"/>
              <a:cs typeface="メイリオ" pitchFamily="50" charset="-128"/>
            </a:endParaRPr>
          </a:p>
        </p:txBody>
      </p:sp>
      <p:sp>
        <p:nvSpPr>
          <p:cNvPr id="17" name="円/楕円 42">
            <a:extLst>
              <a:ext uri="{FF2B5EF4-FFF2-40B4-BE49-F238E27FC236}">
                <a16:creationId xmlns:a16="http://schemas.microsoft.com/office/drawing/2014/main" id="{7CF3F8EB-339B-2BA7-C79D-23FA3CD9C231}"/>
              </a:ext>
            </a:extLst>
          </p:cNvPr>
          <p:cNvSpPr/>
          <p:nvPr/>
        </p:nvSpPr>
        <p:spPr>
          <a:xfrm>
            <a:off x="5890067" y="3097544"/>
            <a:ext cx="2090057" cy="2090057"/>
          </a:xfrm>
          <a:prstGeom prst="ellipse">
            <a:avLst/>
          </a:prstGeom>
          <a:noFill/>
          <a:ln w="28575">
            <a:solidFill>
              <a:srgbClr val="4D98B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AutoShape 2">
            <a:extLst>
              <a:ext uri="{FF2B5EF4-FFF2-40B4-BE49-F238E27FC236}">
                <a16:creationId xmlns:a16="http://schemas.microsoft.com/office/drawing/2014/main" id="{AA38F1E0-903D-FC91-BD79-8510B626F42E}"/>
              </a:ext>
            </a:extLst>
          </p:cNvPr>
          <p:cNvSpPr>
            <a:spLocks noChangeArrowheads="1"/>
          </p:cNvSpPr>
          <p:nvPr/>
        </p:nvSpPr>
        <p:spPr bwMode="auto">
          <a:xfrm>
            <a:off x="5380862" y="4328006"/>
            <a:ext cx="1080815" cy="346980"/>
          </a:xfrm>
          <a:prstGeom prst="roundRect">
            <a:avLst>
              <a:gd name="adj" fmla="val 0"/>
            </a:avLst>
          </a:prstGeom>
          <a:solidFill>
            <a:schemeClr val="bg1">
              <a:lumMod val="95000"/>
            </a:schemeClr>
          </a:solidFill>
          <a:ln w="12700">
            <a:noFill/>
            <a:headEnd/>
            <a:tailEnd/>
          </a:ln>
          <a:effectLst/>
        </p:spPr>
        <p:style>
          <a:lnRef idx="1">
            <a:schemeClr val="dk1"/>
          </a:lnRef>
          <a:fillRef idx="2">
            <a:schemeClr val="dk1"/>
          </a:fillRef>
          <a:effectRef idx="1">
            <a:schemeClr val="dk1"/>
          </a:effectRef>
          <a:fontRef idx="minor">
            <a:schemeClr val="dk1"/>
          </a:fontRef>
        </p:style>
        <p:txBody>
          <a:bodyPr wrap="none" tIns="72000"/>
          <a:lstStyle/>
          <a:p>
            <a:pPr>
              <a:spcBef>
                <a:spcPts val="0"/>
              </a:spcBef>
              <a:spcAft>
                <a:spcPts val="0"/>
              </a:spcAft>
              <a:defRPr/>
            </a:pPr>
            <a:r>
              <a:rPr lang="ja-JP" altLang="en-US" sz="1400" dirty="0">
                <a:solidFill>
                  <a:srgbClr val="4D98B9"/>
                </a:solidFill>
                <a:latin typeface="Meiryo UI" panose="020B0604030504040204" pitchFamily="50" charset="-128"/>
                <a:ea typeface="Meiryo UI" panose="020B0604030504040204" pitchFamily="50" charset="-128"/>
                <a:cs typeface="メイリオ" pitchFamily="50" charset="-128"/>
              </a:rPr>
              <a:t>運行管理者</a:t>
            </a:r>
            <a:endParaRPr lang="ja-JP" altLang="ja-JP" sz="1400" dirty="0">
              <a:solidFill>
                <a:srgbClr val="4D98B9"/>
              </a:solidFill>
              <a:latin typeface="Meiryo UI" panose="020B0604030504040204" pitchFamily="50" charset="-128"/>
              <a:ea typeface="Meiryo UI" panose="020B0604030504040204" pitchFamily="50" charset="-128"/>
              <a:cs typeface="メイリオ" pitchFamily="50" charset="-128"/>
            </a:endParaRPr>
          </a:p>
        </p:txBody>
      </p:sp>
      <p:sp>
        <p:nvSpPr>
          <p:cNvPr id="19" name="AutoShape 2">
            <a:extLst>
              <a:ext uri="{FF2B5EF4-FFF2-40B4-BE49-F238E27FC236}">
                <a16:creationId xmlns:a16="http://schemas.microsoft.com/office/drawing/2014/main" id="{28A43CB2-30AC-7E68-ACAC-468186F13409}"/>
              </a:ext>
            </a:extLst>
          </p:cNvPr>
          <p:cNvSpPr>
            <a:spLocks noChangeArrowheads="1"/>
          </p:cNvSpPr>
          <p:nvPr/>
        </p:nvSpPr>
        <p:spPr bwMode="auto">
          <a:xfrm>
            <a:off x="7408514" y="4309176"/>
            <a:ext cx="1080815" cy="346980"/>
          </a:xfrm>
          <a:prstGeom prst="roundRect">
            <a:avLst>
              <a:gd name="adj" fmla="val 0"/>
            </a:avLst>
          </a:prstGeom>
          <a:solidFill>
            <a:schemeClr val="bg1">
              <a:lumMod val="95000"/>
            </a:schemeClr>
          </a:solidFill>
          <a:ln w="12700">
            <a:noFill/>
            <a:headEnd/>
            <a:tailEnd/>
          </a:ln>
          <a:effectLst/>
        </p:spPr>
        <p:style>
          <a:lnRef idx="1">
            <a:schemeClr val="dk1"/>
          </a:lnRef>
          <a:fillRef idx="2">
            <a:schemeClr val="dk1"/>
          </a:fillRef>
          <a:effectRef idx="1">
            <a:schemeClr val="dk1"/>
          </a:effectRef>
          <a:fontRef idx="minor">
            <a:schemeClr val="dk1"/>
          </a:fontRef>
        </p:style>
        <p:txBody>
          <a:bodyPr wrap="none" tIns="72000"/>
          <a:lstStyle/>
          <a:p>
            <a:pPr algn="ctr">
              <a:spcBef>
                <a:spcPts val="0"/>
              </a:spcBef>
              <a:spcAft>
                <a:spcPts val="0"/>
              </a:spcAft>
              <a:defRPr/>
            </a:pPr>
            <a:r>
              <a:rPr lang="ja-JP" altLang="en-US" sz="1400" dirty="0">
                <a:solidFill>
                  <a:srgbClr val="4D98B9"/>
                </a:solidFill>
                <a:latin typeface="Meiryo UI" panose="020B0604030504040204" pitchFamily="50" charset="-128"/>
                <a:ea typeface="Meiryo UI" panose="020B0604030504040204" pitchFamily="50" charset="-128"/>
                <a:cs typeface="メイリオ" pitchFamily="50" charset="-128"/>
              </a:rPr>
              <a:t>乗務員</a:t>
            </a:r>
            <a:endParaRPr lang="ja-JP" altLang="ja-JP" sz="1400" dirty="0">
              <a:solidFill>
                <a:srgbClr val="4D98B9"/>
              </a:solidFill>
              <a:latin typeface="Meiryo UI" panose="020B0604030504040204" pitchFamily="50" charset="-128"/>
              <a:ea typeface="Meiryo UI" panose="020B0604030504040204" pitchFamily="50" charset="-128"/>
              <a:cs typeface="メイリオ" pitchFamily="50" charset="-128"/>
            </a:endParaRPr>
          </a:p>
        </p:txBody>
      </p:sp>
      <p:sp>
        <p:nvSpPr>
          <p:cNvPr id="20" name="左大かっこ 19">
            <a:extLst>
              <a:ext uri="{FF2B5EF4-FFF2-40B4-BE49-F238E27FC236}">
                <a16:creationId xmlns:a16="http://schemas.microsoft.com/office/drawing/2014/main" id="{38D2E4F8-81FC-3D78-1D74-7DF51372B50B}"/>
              </a:ext>
            </a:extLst>
          </p:cNvPr>
          <p:cNvSpPr/>
          <p:nvPr/>
        </p:nvSpPr>
        <p:spPr>
          <a:xfrm>
            <a:off x="2716173" y="2645376"/>
            <a:ext cx="80386" cy="813917"/>
          </a:xfrm>
          <a:prstGeom prst="leftBracket">
            <a:avLst>
              <a:gd name="adj" fmla="val 111026"/>
            </a:avLst>
          </a:prstGeom>
          <a:ln w="19050">
            <a:solidFill>
              <a:srgbClr val="4D98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 name="左大かっこ 20">
            <a:extLst>
              <a:ext uri="{FF2B5EF4-FFF2-40B4-BE49-F238E27FC236}">
                <a16:creationId xmlns:a16="http://schemas.microsoft.com/office/drawing/2014/main" id="{6B8B19F7-0AAB-6480-7094-92232EFC0367}"/>
              </a:ext>
            </a:extLst>
          </p:cNvPr>
          <p:cNvSpPr/>
          <p:nvPr/>
        </p:nvSpPr>
        <p:spPr>
          <a:xfrm>
            <a:off x="2716173" y="4034177"/>
            <a:ext cx="80386" cy="425450"/>
          </a:xfrm>
          <a:prstGeom prst="leftBracket">
            <a:avLst>
              <a:gd name="adj" fmla="val 154472"/>
            </a:avLst>
          </a:prstGeom>
          <a:ln w="19050">
            <a:solidFill>
              <a:srgbClr val="4D98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 name="左大かっこ 21">
            <a:extLst>
              <a:ext uri="{FF2B5EF4-FFF2-40B4-BE49-F238E27FC236}">
                <a16:creationId xmlns:a16="http://schemas.microsoft.com/office/drawing/2014/main" id="{33578A50-682A-44FA-275D-9CAEE46CB5B7}"/>
              </a:ext>
            </a:extLst>
          </p:cNvPr>
          <p:cNvSpPr/>
          <p:nvPr/>
        </p:nvSpPr>
        <p:spPr>
          <a:xfrm>
            <a:off x="2716173" y="5025551"/>
            <a:ext cx="80386" cy="304800"/>
          </a:xfrm>
          <a:prstGeom prst="leftBracket">
            <a:avLst>
              <a:gd name="adj" fmla="val 77934"/>
            </a:avLst>
          </a:prstGeom>
          <a:ln w="19050">
            <a:solidFill>
              <a:srgbClr val="4D98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 name="左大かっこ 22">
            <a:extLst>
              <a:ext uri="{FF2B5EF4-FFF2-40B4-BE49-F238E27FC236}">
                <a16:creationId xmlns:a16="http://schemas.microsoft.com/office/drawing/2014/main" id="{9561E347-07D6-2E9F-5A95-27771F3F1B04}"/>
              </a:ext>
            </a:extLst>
          </p:cNvPr>
          <p:cNvSpPr/>
          <p:nvPr/>
        </p:nvSpPr>
        <p:spPr>
          <a:xfrm flipH="1">
            <a:off x="3574524" y="2645376"/>
            <a:ext cx="80386" cy="813917"/>
          </a:xfrm>
          <a:prstGeom prst="leftBracket">
            <a:avLst>
              <a:gd name="adj" fmla="val 111026"/>
            </a:avLst>
          </a:prstGeom>
          <a:ln w="19050">
            <a:solidFill>
              <a:srgbClr val="4D98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 name="左大かっこ 23">
            <a:extLst>
              <a:ext uri="{FF2B5EF4-FFF2-40B4-BE49-F238E27FC236}">
                <a16:creationId xmlns:a16="http://schemas.microsoft.com/office/drawing/2014/main" id="{66E0957D-A676-0BB6-D928-F64996C6C122}"/>
              </a:ext>
            </a:extLst>
          </p:cNvPr>
          <p:cNvSpPr/>
          <p:nvPr/>
        </p:nvSpPr>
        <p:spPr>
          <a:xfrm flipH="1">
            <a:off x="3574524" y="4034177"/>
            <a:ext cx="80386" cy="425450"/>
          </a:xfrm>
          <a:prstGeom prst="leftBracket">
            <a:avLst>
              <a:gd name="adj" fmla="val 154472"/>
            </a:avLst>
          </a:prstGeom>
          <a:ln w="19050">
            <a:solidFill>
              <a:srgbClr val="4D98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 name="左大かっこ 24">
            <a:extLst>
              <a:ext uri="{FF2B5EF4-FFF2-40B4-BE49-F238E27FC236}">
                <a16:creationId xmlns:a16="http://schemas.microsoft.com/office/drawing/2014/main" id="{FBB549C8-3E6E-EE62-6D87-FB20436255BF}"/>
              </a:ext>
            </a:extLst>
          </p:cNvPr>
          <p:cNvSpPr/>
          <p:nvPr/>
        </p:nvSpPr>
        <p:spPr>
          <a:xfrm flipH="1">
            <a:off x="3574524" y="5025551"/>
            <a:ext cx="80386" cy="304800"/>
          </a:xfrm>
          <a:prstGeom prst="leftBracket">
            <a:avLst>
              <a:gd name="adj" fmla="val 77934"/>
            </a:avLst>
          </a:prstGeom>
          <a:ln w="19050">
            <a:solidFill>
              <a:srgbClr val="4D98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 name="十字形 25">
            <a:extLst>
              <a:ext uri="{FF2B5EF4-FFF2-40B4-BE49-F238E27FC236}">
                <a16:creationId xmlns:a16="http://schemas.microsoft.com/office/drawing/2014/main" id="{0B59E54F-D6DB-889D-9B51-B87ADC9F4492}"/>
              </a:ext>
            </a:extLst>
          </p:cNvPr>
          <p:cNvSpPr/>
          <p:nvPr/>
        </p:nvSpPr>
        <p:spPr>
          <a:xfrm>
            <a:off x="4274820" y="1405912"/>
            <a:ext cx="594360" cy="599763"/>
          </a:xfrm>
          <a:prstGeom prst="plus">
            <a:avLst>
              <a:gd name="adj" fmla="val 45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7" name="正方形/長方形 26">
            <a:extLst>
              <a:ext uri="{FF2B5EF4-FFF2-40B4-BE49-F238E27FC236}">
                <a16:creationId xmlns:a16="http://schemas.microsoft.com/office/drawing/2014/main" id="{D4CDC70C-1A5A-92B2-1712-D78A31D3C43B}"/>
              </a:ext>
            </a:extLst>
          </p:cNvPr>
          <p:cNvSpPr/>
          <p:nvPr/>
        </p:nvSpPr>
        <p:spPr>
          <a:xfrm>
            <a:off x="2210640" y="2130605"/>
            <a:ext cx="45719" cy="3196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F4F8C8EA-1053-6389-8126-AC3B28789521}"/>
              </a:ext>
            </a:extLst>
          </p:cNvPr>
          <p:cNvSpPr/>
          <p:nvPr/>
        </p:nvSpPr>
        <p:spPr>
          <a:xfrm>
            <a:off x="6871564" y="2130605"/>
            <a:ext cx="45719" cy="3196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a:extLst>
              <a:ext uri="{FF2B5EF4-FFF2-40B4-BE49-F238E27FC236}">
                <a16:creationId xmlns:a16="http://schemas.microsoft.com/office/drawing/2014/main" id="{D61056E8-8A12-AB7F-889E-AD0758026EAA}"/>
              </a:ext>
            </a:extLst>
          </p:cNvPr>
          <p:cNvPicPr>
            <a:picLocks noChangeAspect="1"/>
          </p:cNvPicPr>
          <p:nvPr/>
        </p:nvPicPr>
        <p:blipFill>
          <a:blip r:embed="rId3"/>
          <a:stretch>
            <a:fillRect/>
          </a:stretch>
        </p:blipFill>
        <p:spPr>
          <a:xfrm>
            <a:off x="6451042" y="1320722"/>
            <a:ext cx="783772" cy="535577"/>
          </a:xfrm>
          <a:prstGeom prst="rect">
            <a:avLst/>
          </a:prstGeom>
        </p:spPr>
      </p:pic>
      <p:pic>
        <p:nvPicPr>
          <p:cNvPr id="30" name="図 29">
            <a:extLst>
              <a:ext uri="{FF2B5EF4-FFF2-40B4-BE49-F238E27FC236}">
                <a16:creationId xmlns:a16="http://schemas.microsoft.com/office/drawing/2014/main" id="{1047BD21-3855-90D6-01D4-8EABFD988421}"/>
              </a:ext>
            </a:extLst>
          </p:cNvPr>
          <p:cNvPicPr>
            <a:picLocks noChangeAspect="1"/>
          </p:cNvPicPr>
          <p:nvPr/>
        </p:nvPicPr>
        <p:blipFill>
          <a:blip r:embed="rId4"/>
          <a:stretch>
            <a:fillRect/>
          </a:stretch>
        </p:blipFill>
        <p:spPr>
          <a:xfrm>
            <a:off x="805543" y="2832805"/>
            <a:ext cx="762000" cy="520700"/>
          </a:xfrm>
          <a:prstGeom prst="rect">
            <a:avLst/>
          </a:prstGeom>
        </p:spPr>
      </p:pic>
      <p:pic>
        <p:nvPicPr>
          <p:cNvPr id="31" name="図 30">
            <a:extLst>
              <a:ext uri="{FF2B5EF4-FFF2-40B4-BE49-F238E27FC236}">
                <a16:creationId xmlns:a16="http://schemas.microsoft.com/office/drawing/2014/main" id="{05C33634-F1EF-0592-17F7-CD8C89724E77}"/>
              </a:ext>
            </a:extLst>
          </p:cNvPr>
          <p:cNvPicPr>
            <a:picLocks noChangeAspect="1"/>
          </p:cNvPicPr>
          <p:nvPr/>
        </p:nvPicPr>
        <p:blipFill>
          <a:blip r:embed="rId4"/>
          <a:stretch>
            <a:fillRect/>
          </a:stretch>
        </p:blipFill>
        <p:spPr>
          <a:xfrm>
            <a:off x="805543" y="3934754"/>
            <a:ext cx="762000" cy="520700"/>
          </a:xfrm>
          <a:prstGeom prst="rect">
            <a:avLst/>
          </a:prstGeom>
        </p:spPr>
      </p:pic>
      <p:pic>
        <p:nvPicPr>
          <p:cNvPr id="32" name="図 31">
            <a:extLst>
              <a:ext uri="{FF2B5EF4-FFF2-40B4-BE49-F238E27FC236}">
                <a16:creationId xmlns:a16="http://schemas.microsoft.com/office/drawing/2014/main" id="{91049807-C372-69EB-3C95-4DD15C80CC64}"/>
              </a:ext>
            </a:extLst>
          </p:cNvPr>
          <p:cNvPicPr>
            <a:picLocks noChangeAspect="1"/>
          </p:cNvPicPr>
          <p:nvPr/>
        </p:nvPicPr>
        <p:blipFill>
          <a:blip r:embed="rId5"/>
          <a:stretch>
            <a:fillRect/>
          </a:stretch>
        </p:blipFill>
        <p:spPr>
          <a:xfrm>
            <a:off x="858576" y="4692503"/>
            <a:ext cx="618532" cy="726775"/>
          </a:xfrm>
          <a:prstGeom prst="rect">
            <a:avLst/>
          </a:prstGeom>
        </p:spPr>
      </p:pic>
      <p:pic>
        <p:nvPicPr>
          <p:cNvPr id="33" name="図 32">
            <a:extLst>
              <a:ext uri="{FF2B5EF4-FFF2-40B4-BE49-F238E27FC236}">
                <a16:creationId xmlns:a16="http://schemas.microsoft.com/office/drawing/2014/main" id="{3D3A19F8-07F2-C75F-9801-A92241DCCDF0}"/>
              </a:ext>
            </a:extLst>
          </p:cNvPr>
          <p:cNvPicPr>
            <a:picLocks noChangeAspect="1"/>
          </p:cNvPicPr>
          <p:nvPr/>
        </p:nvPicPr>
        <p:blipFill>
          <a:blip r:embed="rId6"/>
          <a:stretch>
            <a:fillRect/>
          </a:stretch>
        </p:blipFill>
        <p:spPr>
          <a:xfrm>
            <a:off x="7739496" y="3646722"/>
            <a:ext cx="418852" cy="718032"/>
          </a:xfrm>
          <a:prstGeom prst="rect">
            <a:avLst/>
          </a:prstGeom>
        </p:spPr>
      </p:pic>
      <p:pic>
        <p:nvPicPr>
          <p:cNvPr id="34" name="図 33">
            <a:extLst>
              <a:ext uri="{FF2B5EF4-FFF2-40B4-BE49-F238E27FC236}">
                <a16:creationId xmlns:a16="http://schemas.microsoft.com/office/drawing/2014/main" id="{7F212806-1965-9033-07FA-FF44E6508C67}"/>
              </a:ext>
            </a:extLst>
          </p:cNvPr>
          <p:cNvPicPr>
            <a:picLocks noChangeAspect="1"/>
          </p:cNvPicPr>
          <p:nvPr/>
        </p:nvPicPr>
        <p:blipFill>
          <a:blip r:embed="rId7"/>
          <a:stretch>
            <a:fillRect/>
          </a:stretch>
        </p:blipFill>
        <p:spPr>
          <a:xfrm>
            <a:off x="5721027" y="3724792"/>
            <a:ext cx="449169" cy="649294"/>
          </a:xfrm>
          <a:prstGeom prst="rect">
            <a:avLst/>
          </a:prstGeom>
        </p:spPr>
      </p:pic>
      <p:pic>
        <p:nvPicPr>
          <p:cNvPr id="35" name="図 34">
            <a:extLst>
              <a:ext uri="{FF2B5EF4-FFF2-40B4-BE49-F238E27FC236}">
                <a16:creationId xmlns:a16="http://schemas.microsoft.com/office/drawing/2014/main" id="{41E0B1AF-55EC-E568-A49E-AD1F1D6B25FB}"/>
              </a:ext>
            </a:extLst>
          </p:cNvPr>
          <p:cNvPicPr>
            <a:picLocks noChangeAspect="1"/>
          </p:cNvPicPr>
          <p:nvPr/>
        </p:nvPicPr>
        <p:blipFill>
          <a:blip r:embed="rId8"/>
          <a:stretch>
            <a:fillRect/>
          </a:stretch>
        </p:blipFill>
        <p:spPr>
          <a:xfrm>
            <a:off x="1713523" y="1302298"/>
            <a:ext cx="1019629" cy="495248"/>
          </a:xfrm>
          <a:prstGeom prst="rect">
            <a:avLst/>
          </a:prstGeom>
        </p:spPr>
      </p:pic>
    </p:spTree>
    <p:extLst>
      <p:ext uri="{BB962C8B-B14F-4D97-AF65-F5344CB8AC3E}">
        <p14:creationId xmlns:p14="http://schemas.microsoft.com/office/powerpoint/2010/main" val="1674508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7013AB6-22B3-A097-732A-06B08D664935}"/>
              </a:ext>
            </a:extLst>
          </p:cNvPr>
          <p:cNvSpPr>
            <a:spLocks noGrp="1"/>
          </p:cNvSpPr>
          <p:nvPr>
            <p:ph type="sldNum" sz="quarter" idx="10"/>
          </p:nvPr>
        </p:nvSpPr>
        <p:spPr/>
        <p:txBody>
          <a:bodyPr/>
          <a:lstStyle/>
          <a:p>
            <a:fld id="{4C2040E0-EB4A-42A8-A815-D64FE807B3BC}" type="slidenum">
              <a:rPr kumimoji="1" lang="ja-JP" altLang="en-US" smtClean="0"/>
              <a:t>7</a:t>
            </a:fld>
            <a:endParaRPr kumimoji="1" lang="ja-JP" altLang="en-US"/>
          </a:p>
        </p:txBody>
      </p:sp>
      <p:sp>
        <p:nvSpPr>
          <p:cNvPr id="4" name="タイトル 1">
            <a:extLst>
              <a:ext uri="{FF2B5EF4-FFF2-40B4-BE49-F238E27FC236}">
                <a16:creationId xmlns:a16="http://schemas.microsoft.com/office/drawing/2014/main" id="{E4EBFE90-778F-2D44-2410-5A10C8A792E3}"/>
              </a:ext>
            </a:extLst>
          </p:cNvPr>
          <p:cNvSpPr>
            <a:spLocks noGrp="1"/>
          </p:cNvSpPr>
          <p:nvPr>
            <p:ph type="title"/>
          </p:nvPr>
        </p:nvSpPr>
        <p:spPr>
          <a:xfrm>
            <a:off x="116463" y="0"/>
            <a:ext cx="9410700" cy="458670"/>
          </a:xfrm>
        </p:spPr>
        <p:txBody>
          <a:bodyPr/>
          <a:lstStyle/>
          <a:p>
            <a:r>
              <a:rPr kumimoji="1" lang="en-US" altLang="ja-JP" dirty="0"/>
              <a:t>1.</a:t>
            </a:r>
            <a:r>
              <a:rPr lang="ja-JP" altLang="en-US" dirty="0"/>
              <a:t> </a:t>
            </a:r>
            <a:r>
              <a:rPr kumimoji="1" lang="en-US" altLang="ja-JP" dirty="0" err="1"/>
              <a:t>DriveDoor</a:t>
            </a:r>
            <a:r>
              <a:rPr kumimoji="1" lang="ja-JP" altLang="en-US" dirty="0"/>
              <a:t>製品概要（</a:t>
            </a:r>
            <a:r>
              <a:rPr lang="en-US" altLang="ja-JP" dirty="0"/>
              <a:t>3</a:t>
            </a:r>
            <a:r>
              <a:rPr kumimoji="1" lang="ja-JP" altLang="en-US" dirty="0"/>
              <a:t>つの特長）</a:t>
            </a:r>
          </a:p>
        </p:txBody>
      </p:sp>
      <p:grpSp>
        <p:nvGrpSpPr>
          <p:cNvPr id="6" name="グループ化 5">
            <a:extLst>
              <a:ext uri="{FF2B5EF4-FFF2-40B4-BE49-F238E27FC236}">
                <a16:creationId xmlns:a16="http://schemas.microsoft.com/office/drawing/2014/main" id="{88E503B3-B1B0-B769-B4D9-726F98CE3F85}"/>
              </a:ext>
            </a:extLst>
          </p:cNvPr>
          <p:cNvGrpSpPr/>
          <p:nvPr/>
        </p:nvGrpSpPr>
        <p:grpSpPr>
          <a:xfrm>
            <a:off x="1236686" y="1763968"/>
            <a:ext cx="1396197" cy="596598"/>
            <a:chOff x="533262" y="1337741"/>
            <a:chExt cx="1517650" cy="677108"/>
          </a:xfrm>
        </p:grpSpPr>
        <p:pic>
          <p:nvPicPr>
            <p:cNvPr id="7" name="図 6">
              <a:extLst>
                <a:ext uri="{FF2B5EF4-FFF2-40B4-BE49-F238E27FC236}">
                  <a16:creationId xmlns:a16="http://schemas.microsoft.com/office/drawing/2014/main" id="{9BFA9568-DB57-F9FF-4D49-EE4809B3B473}"/>
                </a:ext>
              </a:extLst>
            </p:cNvPr>
            <p:cNvPicPr>
              <a:picLocks noChangeAspect="1"/>
            </p:cNvPicPr>
            <p:nvPr/>
          </p:nvPicPr>
          <p:blipFill>
            <a:blip r:embed="rId3"/>
            <a:stretch>
              <a:fillRect/>
            </a:stretch>
          </p:blipFill>
          <p:spPr>
            <a:xfrm>
              <a:off x="533262" y="1384300"/>
              <a:ext cx="1517650" cy="444500"/>
            </a:xfrm>
            <a:prstGeom prst="rect">
              <a:avLst/>
            </a:prstGeom>
          </p:spPr>
        </p:pic>
        <p:sp>
          <p:nvSpPr>
            <p:cNvPr id="8" name="テキスト ボックス 7">
              <a:extLst>
                <a:ext uri="{FF2B5EF4-FFF2-40B4-BE49-F238E27FC236}">
                  <a16:creationId xmlns:a16="http://schemas.microsoft.com/office/drawing/2014/main" id="{E9484FEA-1E53-BBBE-DD39-CAABCADC26DE}"/>
                </a:ext>
              </a:extLst>
            </p:cNvPr>
            <p:cNvSpPr txBox="1"/>
            <p:nvPr/>
          </p:nvSpPr>
          <p:spPr>
            <a:xfrm>
              <a:off x="1253988" y="1337741"/>
              <a:ext cx="511250" cy="677108"/>
            </a:xfrm>
            <a:prstGeom prst="rect">
              <a:avLst/>
            </a:prstGeom>
            <a:noFill/>
          </p:spPr>
          <p:txBody>
            <a:bodyPr wrap="none" rtlCol="0">
              <a:spAutoFit/>
            </a:bodyPr>
            <a:lstStyle/>
            <a:p>
              <a:r>
                <a:rPr kumimoji="1" lang="en-US" altLang="ja-JP" sz="2700" b="1" dirty="0">
                  <a:solidFill>
                    <a:srgbClr val="5494A8"/>
                  </a:solidFill>
                  <a:latin typeface="Yu Gothic" panose="020B0400000000000000" pitchFamily="34" charset="-128"/>
                  <a:ea typeface="Yu Gothic" panose="020B0400000000000000" pitchFamily="34" charset="-128"/>
                </a:rPr>
                <a:t>1</a:t>
              </a:r>
              <a:endParaRPr kumimoji="1" lang="ja-JP" altLang="en-US" sz="2700" b="1" dirty="0">
                <a:solidFill>
                  <a:srgbClr val="5494A8"/>
                </a:solidFill>
                <a:latin typeface="Yu Gothic" panose="020B0400000000000000" pitchFamily="34" charset="-128"/>
                <a:ea typeface="Yu Gothic" panose="020B0400000000000000" pitchFamily="34" charset="-128"/>
              </a:endParaRPr>
            </a:p>
          </p:txBody>
        </p:sp>
      </p:grpSp>
      <p:grpSp>
        <p:nvGrpSpPr>
          <p:cNvPr id="9" name="グループ化 8">
            <a:extLst>
              <a:ext uri="{FF2B5EF4-FFF2-40B4-BE49-F238E27FC236}">
                <a16:creationId xmlns:a16="http://schemas.microsoft.com/office/drawing/2014/main" id="{4B86A8CC-02AA-D531-888B-174BFA9D9E82}"/>
              </a:ext>
            </a:extLst>
          </p:cNvPr>
          <p:cNvGrpSpPr/>
          <p:nvPr/>
        </p:nvGrpSpPr>
        <p:grpSpPr>
          <a:xfrm>
            <a:off x="1236686" y="2744139"/>
            <a:ext cx="1396197" cy="596598"/>
            <a:chOff x="533262" y="1337741"/>
            <a:chExt cx="1517650" cy="677108"/>
          </a:xfrm>
        </p:grpSpPr>
        <p:pic>
          <p:nvPicPr>
            <p:cNvPr id="10" name="図 9">
              <a:extLst>
                <a:ext uri="{FF2B5EF4-FFF2-40B4-BE49-F238E27FC236}">
                  <a16:creationId xmlns:a16="http://schemas.microsoft.com/office/drawing/2014/main" id="{BCC27C5F-3D96-DE4C-F0F5-2CFC9A4163CD}"/>
                </a:ext>
              </a:extLst>
            </p:cNvPr>
            <p:cNvPicPr>
              <a:picLocks noChangeAspect="1"/>
            </p:cNvPicPr>
            <p:nvPr/>
          </p:nvPicPr>
          <p:blipFill>
            <a:blip r:embed="rId3"/>
            <a:stretch>
              <a:fillRect/>
            </a:stretch>
          </p:blipFill>
          <p:spPr>
            <a:xfrm>
              <a:off x="533262" y="1384300"/>
              <a:ext cx="1517650" cy="444500"/>
            </a:xfrm>
            <a:prstGeom prst="rect">
              <a:avLst/>
            </a:prstGeom>
          </p:spPr>
        </p:pic>
        <p:sp>
          <p:nvSpPr>
            <p:cNvPr id="11" name="テキスト ボックス 10">
              <a:extLst>
                <a:ext uri="{FF2B5EF4-FFF2-40B4-BE49-F238E27FC236}">
                  <a16:creationId xmlns:a16="http://schemas.microsoft.com/office/drawing/2014/main" id="{0148D4E5-3E95-0FC1-331F-073D16389FE0}"/>
                </a:ext>
              </a:extLst>
            </p:cNvPr>
            <p:cNvSpPr txBox="1"/>
            <p:nvPr/>
          </p:nvSpPr>
          <p:spPr>
            <a:xfrm>
              <a:off x="1253988" y="1337741"/>
              <a:ext cx="511250" cy="677108"/>
            </a:xfrm>
            <a:prstGeom prst="rect">
              <a:avLst/>
            </a:prstGeom>
            <a:noFill/>
          </p:spPr>
          <p:txBody>
            <a:bodyPr wrap="none" rtlCol="0">
              <a:spAutoFit/>
            </a:bodyPr>
            <a:lstStyle/>
            <a:p>
              <a:r>
                <a:rPr kumimoji="1" lang="en-US" altLang="ja-JP" sz="2700" b="1" dirty="0">
                  <a:solidFill>
                    <a:srgbClr val="5494A8"/>
                  </a:solidFill>
                  <a:latin typeface="Yu Gothic" panose="020B0400000000000000" pitchFamily="34" charset="-128"/>
                  <a:ea typeface="Yu Gothic" panose="020B0400000000000000" pitchFamily="34" charset="-128"/>
                </a:rPr>
                <a:t>2</a:t>
              </a:r>
              <a:endParaRPr kumimoji="1" lang="ja-JP" altLang="en-US" sz="2700" b="1" dirty="0">
                <a:solidFill>
                  <a:srgbClr val="5494A8"/>
                </a:solidFill>
                <a:latin typeface="Yu Gothic" panose="020B0400000000000000" pitchFamily="34" charset="-128"/>
                <a:ea typeface="Yu Gothic" panose="020B0400000000000000" pitchFamily="34" charset="-128"/>
              </a:endParaRPr>
            </a:p>
          </p:txBody>
        </p:sp>
      </p:grpSp>
      <p:grpSp>
        <p:nvGrpSpPr>
          <p:cNvPr id="12" name="グループ化 11">
            <a:extLst>
              <a:ext uri="{FF2B5EF4-FFF2-40B4-BE49-F238E27FC236}">
                <a16:creationId xmlns:a16="http://schemas.microsoft.com/office/drawing/2014/main" id="{67624422-3300-1C15-E444-D3FD9E832577}"/>
              </a:ext>
            </a:extLst>
          </p:cNvPr>
          <p:cNvGrpSpPr/>
          <p:nvPr/>
        </p:nvGrpSpPr>
        <p:grpSpPr>
          <a:xfrm>
            <a:off x="1236686" y="3737009"/>
            <a:ext cx="1396197" cy="507831"/>
            <a:chOff x="533262" y="1337741"/>
            <a:chExt cx="1517650" cy="576362"/>
          </a:xfrm>
        </p:grpSpPr>
        <p:pic>
          <p:nvPicPr>
            <p:cNvPr id="13" name="図 12">
              <a:extLst>
                <a:ext uri="{FF2B5EF4-FFF2-40B4-BE49-F238E27FC236}">
                  <a16:creationId xmlns:a16="http://schemas.microsoft.com/office/drawing/2014/main" id="{CDA3D55F-8E1F-8529-C527-3B178FCA9718}"/>
                </a:ext>
              </a:extLst>
            </p:cNvPr>
            <p:cNvPicPr>
              <a:picLocks noChangeAspect="1"/>
            </p:cNvPicPr>
            <p:nvPr/>
          </p:nvPicPr>
          <p:blipFill>
            <a:blip r:embed="rId3"/>
            <a:stretch>
              <a:fillRect/>
            </a:stretch>
          </p:blipFill>
          <p:spPr>
            <a:xfrm>
              <a:off x="533262" y="1384300"/>
              <a:ext cx="1517650" cy="444500"/>
            </a:xfrm>
            <a:prstGeom prst="rect">
              <a:avLst/>
            </a:prstGeom>
          </p:spPr>
        </p:pic>
        <p:sp>
          <p:nvSpPr>
            <p:cNvPr id="14" name="テキスト ボックス 13">
              <a:extLst>
                <a:ext uri="{FF2B5EF4-FFF2-40B4-BE49-F238E27FC236}">
                  <a16:creationId xmlns:a16="http://schemas.microsoft.com/office/drawing/2014/main" id="{198FCFEC-024B-B8BB-9C41-B45A1E600FA3}"/>
                </a:ext>
              </a:extLst>
            </p:cNvPr>
            <p:cNvSpPr txBox="1"/>
            <p:nvPr/>
          </p:nvSpPr>
          <p:spPr>
            <a:xfrm>
              <a:off x="1253988" y="1337741"/>
              <a:ext cx="416793" cy="576362"/>
            </a:xfrm>
            <a:prstGeom prst="rect">
              <a:avLst/>
            </a:prstGeom>
            <a:noFill/>
          </p:spPr>
          <p:txBody>
            <a:bodyPr wrap="none" rtlCol="0">
              <a:spAutoFit/>
            </a:bodyPr>
            <a:lstStyle/>
            <a:p>
              <a:r>
                <a:rPr kumimoji="1" lang="en-US" altLang="ja-JP" sz="2700" b="1" dirty="0">
                  <a:solidFill>
                    <a:srgbClr val="5494A8"/>
                  </a:solidFill>
                  <a:latin typeface="Yu Gothic" panose="020B0400000000000000" pitchFamily="34" charset="-128"/>
                  <a:ea typeface="Yu Gothic" panose="020B0400000000000000" pitchFamily="34" charset="-128"/>
                </a:rPr>
                <a:t>3</a:t>
              </a:r>
              <a:endParaRPr kumimoji="1" lang="ja-JP" altLang="en-US" sz="2700" b="1" dirty="0">
                <a:solidFill>
                  <a:srgbClr val="5494A8"/>
                </a:solidFill>
                <a:latin typeface="Yu Gothic" panose="020B0400000000000000" pitchFamily="34" charset="-128"/>
                <a:ea typeface="Yu Gothic" panose="020B0400000000000000" pitchFamily="34" charset="-128"/>
              </a:endParaRPr>
            </a:p>
          </p:txBody>
        </p:sp>
      </p:grpSp>
      <p:sp>
        <p:nvSpPr>
          <p:cNvPr id="18" name="正方形/長方形 17">
            <a:extLst>
              <a:ext uri="{FF2B5EF4-FFF2-40B4-BE49-F238E27FC236}">
                <a16:creationId xmlns:a16="http://schemas.microsoft.com/office/drawing/2014/main" id="{3EA619AD-55DB-DA49-8689-2D6D96697CA6}"/>
              </a:ext>
            </a:extLst>
          </p:cNvPr>
          <p:cNvSpPr/>
          <p:nvPr/>
        </p:nvSpPr>
        <p:spPr>
          <a:xfrm>
            <a:off x="2746096" y="2801448"/>
            <a:ext cx="3185487" cy="369332"/>
          </a:xfrm>
          <a:prstGeom prst="rect">
            <a:avLst/>
          </a:prstGeom>
        </p:spPr>
        <p:txBody>
          <a:bodyPr wrap="none">
            <a:spAutoFit/>
          </a:bodyPr>
          <a:lstStyle/>
          <a:p>
            <a:pPr lvl="0"/>
            <a:r>
              <a:rPr lang="ja-JP" altLang="en-US" b="1" dirty="0">
                <a:solidFill>
                  <a:schemeClr val="tx1">
                    <a:lumMod val="75000"/>
                    <a:lumOff val="25000"/>
                  </a:schemeClr>
                </a:solidFill>
                <a:latin typeface="Yu Gothic" panose="020B0400000000000000" pitchFamily="34" charset="-128"/>
                <a:ea typeface="Yu Gothic" panose="020B0400000000000000" pitchFamily="34" charset="-128"/>
              </a:rPr>
              <a:t>カスタマイズ可能なクラウド</a:t>
            </a:r>
          </a:p>
        </p:txBody>
      </p:sp>
      <p:sp>
        <p:nvSpPr>
          <p:cNvPr id="20" name="正方形/長方形 19">
            <a:extLst>
              <a:ext uri="{FF2B5EF4-FFF2-40B4-BE49-F238E27FC236}">
                <a16:creationId xmlns:a16="http://schemas.microsoft.com/office/drawing/2014/main" id="{3254FFC2-1978-145D-AB4E-14745FFE3B4D}"/>
              </a:ext>
            </a:extLst>
          </p:cNvPr>
          <p:cNvSpPr/>
          <p:nvPr/>
        </p:nvSpPr>
        <p:spPr>
          <a:xfrm>
            <a:off x="2746096" y="3759793"/>
            <a:ext cx="4108817" cy="369332"/>
          </a:xfrm>
          <a:prstGeom prst="rect">
            <a:avLst/>
          </a:prstGeom>
        </p:spPr>
        <p:txBody>
          <a:bodyPr wrap="none">
            <a:spAutoFit/>
          </a:bodyPr>
          <a:lstStyle/>
          <a:p>
            <a:pPr lvl="0"/>
            <a:r>
              <a:rPr lang="ja-JP" altLang="en-US" b="1" dirty="0">
                <a:solidFill>
                  <a:schemeClr val="tx1">
                    <a:lumMod val="75000"/>
                    <a:lumOff val="25000"/>
                  </a:schemeClr>
                </a:solidFill>
                <a:latin typeface="Yu Gothic" panose="020B0400000000000000" pitchFamily="34" charset="-128"/>
                <a:ea typeface="Yu Gothic" panose="020B0400000000000000" pitchFamily="34" charset="-128"/>
              </a:rPr>
              <a:t>外部システムとのシームレスなＩ／Ｆ</a:t>
            </a:r>
          </a:p>
        </p:txBody>
      </p:sp>
      <p:sp>
        <p:nvSpPr>
          <p:cNvPr id="21" name="正方形/長方形 20">
            <a:extLst>
              <a:ext uri="{FF2B5EF4-FFF2-40B4-BE49-F238E27FC236}">
                <a16:creationId xmlns:a16="http://schemas.microsoft.com/office/drawing/2014/main" id="{CC8ECCE1-E443-5E8D-8DFA-6703810CC73C}"/>
              </a:ext>
            </a:extLst>
          </p:cNvPr>
          <p:cNvSpPr/>
          <p:nvPr/>
        </p:nvSpPr>
        <p:spPr>
          <a:xfrm>
            <a:off x="2746096" y="1846388"/>
            <a:ext cx="5032147" cy="369332"/>
          </a:xfrm>
          <a:prstGeom prst="rect">
            <a:avLst/>
          </a:prstGeom>
        </p:spPr>
        <p:txBody>
          <a:bodyPr wrap="none">
            <a:spAutoFit/>
          </a:bodyPr>
          <a:lstStyle/>
          <a:p>
            <a:pPr lvl="0"/>
            <a:r>
              <a:rPr lang="ja-JP" altLang="en-US" b="1" dirty="0">
                <a:solidFill>
                  <a:schemeClr val="tx1">
                    <a:lumMod val="75000"/>
                    <a:lumOff val="25000"/>
                  </a:schemeClr>
                </a:solidFill>
                <a:latin typeface="Yu Gothic" panose="020B0400000000000000" pitchFamily="34" charset="-128"/>
                <a:ea typeface="Yu Gothic" panose="020B0400000000000000" pitchFamily="34" charset="-128"/>
              </a:rPr>
              <a:t>クラウド＋</a:t>
            </a:r>
            <a:r>
              <a:rPr lang="en-US" altLang="en-US" b="1" dirty="0">
                <a:solidFill>
                  <a:schemeClr val="tx1">
                    <a:lumMod val="75000"/>
                    <a:lumOff val="25000"/>
                  </a:schemeClr>
                </a:solidFill>
                <a:latin typeface="Yu Gothic" panose="020B0400000000000000" pitchFamily="34" charset="-128"/>
                <a:ea typeface="Yu Gothic" panose="020B0400000000000000" pitchFamily="34" charset="-128"/>
              </a:rPr>
              <a:t>α</a:t>
            </a:r>
            <a:r>
              <a:rPr lang="ja-JP" altLang="en-US" b="1" dirty="0">
                <a:solidFill>
                  <a:schemeClr val="tx1">
                    <a:lumMod val="75000"/>
                    <a:lumOff val="25000"/>
                  </a:schemeClr>
                </a:solidFill>
                <a:latin typeface="Yu Gothic" panose="020B0400000000000000" pitchFamily="34" charset="-128"/>
                <a:ea typeface="Yu Gothic" panose="020B0400000000000000" pitchFamily="34" charset="-128"/>
              </a:rPr>
              <a:t>を実現するハイブリッドシステム</a:t>
            </a:r>
          </a:p>
        </p:txBody>
      </p:sp>
    </p:spTree>
    <p:extLst>
      <p:ext uri="{BB962C8B-B14F-4D97-AF65-F5344CB8AC3E}">
        <p14:creationId xmlns:p14="http://schemas.microsoft.com/office/powerpoint/2010/main" val="2287958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8</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a:t>
            </a:r>
            <a:r>
              <a:rPr lang="en-US" altLang="ja-JP" dirty="0"/>
              <a:t>POINT.1</a:t>
            </a:r>
            <a:r>
              <a:rPr lang="ja-JP" altLang="en-US" dirty="0"/>
              <a:t>）</a:t>
            </a:r>
          </a:p>
        </p:txBody>
      </p:sp>
      <p:sp>
        <p:nvSpPr>
          <p:cNvPr id="55" name="タイトル 1">
            <a:extLst>
              <a:ext uri="{FF2B5EF4-FFF2-40B4-BE49-F238E27FC236}">
                <a16:creationId xmlns:a16="http://schemas.microsoft.com/office/drawing/2014/main" id="{ABE90143-D2F9-6B1B-1E46-0A46F19CDB00}"/>
              </a:ext>
            </a:extLst>
          </p:cNvPr>
          <p:cNvSpPr>
            <a:spLocks noGrp="1"/>
          </p:cNvSpPr>
          <p:nvPr>
            <p:ph type="title"/>
          </p:nvPr>
        </p:nvSpPr>
        <p:spPr>
          <a:xfrm>
            <a:off x="257453" y="596559"/>
            <a:ext cx="6108215" cy="384492"/>
          </a:xfrm>
        </p:spPr>
        <p:txBody>
          <a:bodyPr>
            <a:normAutofit/>
          </a:bodyPr>
          <a:lstStyle/>
          <a:p>
            <a:r>
              <a:rPr lang="en-US" altLang="ja-JP" sz="1800" dirty="0">
                <a:solidFill>
                  <a:schemeClr val="accent3">
                    <a:lumMod val="60000"/>
                    <a:lumOff val="40000"/>
                  </a:schemeClr>
                </a:solidFill>
              </a:rPr>
              <a:t>POINT 1. </a:t>
            </a:r>
            <a:r>
              <a:rPr lang="ja-JP" altLang="en-US" sz="1800" dirty="0"/>
              <a:t>クラウド</a:t>
            </a:r>
            <a:r>
              <a:rPr lang="ja-JP" altLang="en-US" sz="1800" cap="none" dirty="0">
                <a:cs typeface="+mn-cs"/>
              </a:rPr>
              <a:t>＋</a:t>
            </a:r>
            <a:r>
              <a:rPr lang="en-US" altLang="en-US" sz="1800" cap="none" dirty="0">
                <a:cs typeface="+mn-cs"/>
              </a:rPr>
              <a:t>α</a:t>
            </a:r>
            <a:r>
              <a:rPr lang="ja-JP" altLang="en-US" sz="1800" dirty="0"/>
              <a:t>を実現するハイブリッドシステム</a:t>
            </a:r>
            <a:endParaRPr kumimoji="1" lang="ja-JP" altLang="en-US" sz="1800" dirty="0"/>
          </a:p>
        </p:txBody>
      </p:sp>
      <p:sp>
        <p:nvSpPr>
          <p:cNvPr id="56" name="テキスト ボックス 55">
            <a:extLst>
              <a:ext uri="{FF2B5EF4-FFF2-40B4-BE49-F238E27FC236}">
                <a16:creationId xmlns:a16="http://schemas.microsoft.com/office/drawing/2014/main" id="{BD6B2110-AFDD-227C-6778-1A965733F0F6}"/>
              </a:ext>
            </a:extLst>
          </p:cNvPr>
          <p:cNvSpPr txBox="1"/>
          <p:nvPr/>
        </p:nvSpPr>
        <p:spPr>
          <a:xfrm>
            <a:off x="4010030" y="4492320"/>
            <a:ext cx="5517373" cy="2136803"/>
          </a:xfrm>
          <a:prstGeom prst="rect">
            <a:avLst/>
          </a:prstGeom>
          <a:noFill/>
        </p:spPr>
        <p:txBody>
          <a:bodyPr wrap="square" rtlCol="0">
            <a:spAutoFit/>
          </a:bodyPr>
          <a:lstStyle/>
          <a:p>
            <a:pPr>
              <a:lnSpc>
                <a:spcPct val="150000"/>
              </a:lnSpc>
            </a:pPr>
            <a:r>
              <a:rPr lang="ja-JP" altLang="en-US" sz="1500" b="1" dirty="0">
                <a:solidFill>
                  <a:srgbClr val="FF0000"/>
                </a:solidFill>
                <a:latin typeface="Yu Gothic" panose="020B0400000000000000" pitchFamily="34" charset="-128"/>
                <a:ea typeface="Yu Gothic" panose="020B0400000000000000" pitchFamily="34" charset="-128"/>
              </a:rPr>
              <a:t>！</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利用する場所を選びません</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sz="1500" b="1" dirty="0">
                <a:solidFill>
                  <a:srgbClr val="FF0000"/>
                </a:solidFill>
                <a:latin typeface="Yu Gothic" panose="020B0400000000000000" pitchFamily="34" charset="-128"/>
                <a:ea typeface="Yu Gothic" panose="020B0400000000000000" pitchFamily="34" charset="-128"/>
              </a:rPr>
              <a:t>！</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システム専用機器は不要です（維持管理から解放）</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sz="1500" b="1" dirty="0">
                <a:solidFill>
                  <a:srgbClr val="0070C0"/>
                </a:solidFill>
                <a:latin typeface="Yu Gothic" panose="020B0400000000000000" pitchFamily="34" charset="-128"/>
                <a:ea typeface="Yu Gothic" panose="020B0400000000000000" pitchFamily="34" charset="-128"/>
              </a:rPr>
              <a:t>！</a:t>
            </a:r>
            <a:r>
              <a:rPr lang="ja-JP" altLang="en-US" sz="1500" b="1" dirty="0">
                <a:solidFill>
                  <a:schemeClr val="tx1">
                    <a:lumMod val="65000"/>
                    <a:lumOff val="35000"/>
                  </a:schemeClr>
                </a:solidFill>
                <a:latin typeface="Yu Gothic" panose="020B0400000000000000" pitchFamily="34" charset="-128"/>
                <a:ea typeface="Yu Gothic" panose="020B0400000000000000" pitchFamily="34" charset="-128"/>
              </a:rPr>
              <a:t>接続はブラウザ以外でも</a:t>
            </a:r>
            <a:r>
              <a:rPr lang="en-US" altLang="ja-JP" sz="1500" b="1" dirty="0">
                <a:solidFill>
                  <a:schemeClr val="tx1">
                    <a:lumMod val="65000"/>
                    <a:lumOff val="35000"/>
                  </a:schemeClr>
                </a:solidFill>
                <a:latin typeface="Yu Gothic" panose="020B0400000000000000" pitchFamily="34" charset="-128"/>
                <a:ea typeface="Yu Gothic" panose="020B0400000000000000" pitchFamily="34" charset="-128"/>
              </a:rPr>
              <a:t>OK</a:t>
            </a:r>
          </a:p>
          <a:p>
            <a:pPr>
              <a:lnSpc>
                <a:spcPct val="150000"/>
              </a:lnSpc>
            </a:pPr>
            <a:r>
              <a:rPr lang="ja-JP" altLang="en-US" sz="1500" b="1" dirty="0">
                <a:solidFill>
                  <a:srgbClr val="0070C0"/>
                </a:solidFill>
                <a:latin typeface="Yu Gothic" panose="020B0400000000000000" pitchFamily="34" charset="-128"/>
                <a:ea typeface="Yu Gothic" panose="020B0400000000000000" pitchFamily="34" charset="-128"/>
              </a:rPr>
              <a:t>！</a:t>
            </a:r>
            <a:r>
              <a:rPr lang="ja-JP" altLang="en-US" sz="1500" b="1" dirty="0">
                <a:solidFill>
                  <a:schemeClr val="tx1">
                    <a:lumMod val="65000"/>
                    <a:lumOff val="35000"/>
                  </a:schemeClr>
                </a:solidFill>
                <a:latin typeface="Yu Gothic" panose="020B0400000000000000" pitchFamily="34" charset="-128"/>
                <a:ea typeface="Yu Gothic" panose="020B0400000000000000" pitchFamily="34" charset="-128"/>
              </a:rPr>
              <a:t>オンプレの様な操作性が実現可能</a:t>
            </a:r>
            <a:endParaRPr lang="en-US" altLang="ja-JP" sz="1500" b="1" dirty="0">
              <a:solidFill>
                <a:schemeClr val="tx1">
                  <a:lumMod val="65000"/>
                  <a:lumOff val="3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p:txBody>
      </p:sp>
      <p:grpSp>
        <p:nvGrpSpPr>
          <p:cNvPr id="57" name="グループ化 56">
            <a:extLst>
              <a:ext uri="{FF2B5EF4-FFF2-40B4-BE49-F238E27FC236}">
                <a16:creationId xmlns:a16="http://schemas.microsoft.com/office/drawing/2014/main" id="{7953B6AF-489E-9A74-4C33-B52AE994443E}"/>
              </a:ext>
            </a:extLst>
          </p:cNvPr>
          <p:cNvGrpSpPr/>
          <p:nvPr/>
        </p:nvGrpSpPr>
        <p:grpSpPr>
          <a:xfrm>
            <a:off x="4425409" y="2269490"/>
            <a:ext cx="564084" cy="904272"/>
            <a:chOff x="3564633" y="5076929"/>
            <a:chExt cx="353766" cy="602901"/>
          </a:xfrm>
        </p:grpSpPr>
        <p:sp>
          <p:nvSpPr>
            <p:cNvPr id="58" name="フリーフォーム 73">
              <a:extLst>
                <a:ext uri="{FF2B5EF4-FFF2-40B4-BE49-F238E27FC236}">
                  <a16:creationId xmlns:a16="http://schemas.microsoft.com/office/drawing/2014/main" id="{DF038F42-6CEA-EEB1-222C-2B1B13CAAB50}"/>
                </a:ext>
              </a:extLst>
            </p:cNvPr>
            <p:cNvSpPr/>
            <p:nvPr/>
          </p:nvSpPr>
          <p:spPr>
            <a:xfrm>
              <a:off x="3564633" y="5076929"/>
              <a:ext cx="211016" cy="602901"/>
            </a:xfrm>
            <a:custGeom>
              <a:avLst/>
              <a:gdLst>
                <a:gd name="connsiteX0" fmla="*/ 20097 w 311499"/>
                <a:gd name="connsiteY0" fmla="*/ 0 h 1105318"/>
                <a:gd name="connsiteX1" fmla="*/ 311499 w 311499"/>
                <a:gd name="connsiteY1" fmla="*/ 552659 h 1105318"/>
                <a:gd name="connsiteX2" fmla="*/ 0 w 311499"/>
                <a:gd name="connsiteY2" fmla="*/ 1105318 h 1105318"/>
              </a:gdLst>
              <a:ahLst/>
              <a:cxnLst>
                <a:cxn ang="0">
                  <a:pos x="connsiteX0" y="connsiteY0"/>
                </a:cxn>
                <a:cxn ang="0">
                  <a:pos x="connsiteX1" y="connsiteY1"/>
                </a:cxn>
                <a:cxn ang="0">
                  <a:pos x="connsiteX2" y="connsiteY2"/>
                </a:cxn>
              </a:cxnLst>
              <a:rect l="l" t="t" r="r" b="b"/>
              <a:pathLst>
                <a:path w="311499" h="1105318">
                  <a:moveTo>
                    <a:pt x="20097" y="0"/>
                  </a:moveTo>
                  <a:lnTo>
                    <a:pt x="311499" y="552659"/>
                  </a:lnTo>
                  <a:lnTo>
                    <a:pt x="0" y="1105318"/>
                  </a:lnTo>
                </a:path>
              </a:pathLst>
            </a:custGeom>
            <a:noFill/>
            <a:ln w="19050">
              <a:solidFill>
                <a:srgbClr val="E05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59" name="フリーフォーム 74">
              <a:extLst>
                <a:ext uri="{FF2B5EF4-FFF2-40B4-BE49-F238E27FC236}">
                  <a16:creationId xmlns:a16="http://schemas.microsoft.com/office/drawing/2014/main" id="{1A19A28B-A3A5-528F-804D-6F6F1FB16143}"/>
                </a:ext>
              </a:extLst>
            </p:cNvPr>
            <p:cNvSpPr/>
            <p:nvPr/>
          </p:nvSpPr>
          <p:spPr>
            <a:xfrm>
              <a:off x="3635375" y="5076929"/>
              <a:ext cx="211016" cy="602901"/>
            </a:xfrm>
            <a:custGeom>
              <a:avLst/>
              <a:gdLst>
                <a:gd name="connsiteX0" fmla="*/ 20097 w 311499"/>
                <a:gd name="connsiteY0" fmla="*/ 0 h 1105318"/>
                <a:gd name="connsiteX1" fmla="*/ 311499 w 311499"/>
                <a:gd name="connsiteY1" fmla="*/ 552659 h 1105318"/>
                <a:gd name="connsiteX2" fmla="*/ 0 w 311499"/>
                <a:gd name="connsiteY2" fmla="*/ 1105318 h 1105318"/>
              </a:gdLst>
              <a:ahLst/>
              <a:cxnLst>
                <a:cxn ang="0">
                  <a:pos x="connsiteX0" y="connsiteY0"/>
                </a:cxn>
                <a:cxn ang="0">
                  <a:pos x="connsiteX1" y="connsiteY1"/>
                </a:cxn>
                <a:cxn ang="0">
                  <a:pos x="connsiteX2" y="connsiteY2"/>
                </a:cxn>
              </a:cxnLst>
              <a:rect l="l" t="t" r="r" b="b"/>
              <a:pathLst>
                <a:path w="311499" h="1105318">
                  <a:moveTo>
                    <a:pt x="20097" y="0"/>
                  </a:moveTo>
                  <a:lnTo>
                    <a:pt x="311499" y="552659"/>
                  </a:lnTo>
                  <a:lnTo>
                    <a:pt x="0" y="1105318"/>
                  </a:lnTo>
                </a:path>
              </a:pathLst>
            </a:custGeom>
            <a:noFill/>
            <a:ln w="19050">
              <a:solidFill>
                <a:srgbClr val="E05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60" name="フリーフォーム 75">
              <a:extLst>
                <a:ext uri="{FF2B5EF4-FFF2-40B4-BE49-F238E27FC236}">
                  <a16:creationId xmlns:a16="http://schemas.microsoft.com/office/drawing/2014/main" id="{E1DFE861-0937-5D85-0B42-F408A6F02457}"/>
                </a:ext>
              </a:extLst>
            </p:cNvPr>
            <p:cNvSpPr/>
            <p:nvPr/>
          </p:nvSpPr>
          <p:spPr>
            <a:xfrm>
              <a:off x="3707383" y="5076929"/>
              <a:ext cx="211016" cy="602901"/>
            </a:xfrm>
            <a:custGeom>
              <a:avLst/>
              <a:gdLst>
                <a:gd name="connsiteX0" fmla="*/ 20097 w 311499"/>
                <a:gd name="connsiteY0" fmla="*/ 0 h 1105318"/>
                <a:gd name="connsiteX1" fmla="*/ 311499 w 311499"/>
                <a:gd name="connsiteY1" fmla="*/ 552659 h 1105318"/>
                <a:gd name="connsiteX2" fmla="*/ 0 w 311499"/>
                <a:gd name="connsiteY2" fmla="*/ 1105318 h 1105318"/>
              </a:gdLst>
              <a:ahLst/>
              <a:cxnLst>
                <a:cxn ang="0">
                  <a:pos x="connsiteX0" y="connsiteY0"/>
                </a:cxn>
                <a:cxn ang="0">
                  <a:pos x="connsiteX1" y="connsiteY1"/>
                </a:cxn>
                <a:cxn ang="0">
                  <a:pos x="connsiteX2" y="connsiteY2"/>
                </a:cxn>
              </a:cxnLst>
              <a:rect l="l" t="t" r="r" b="b"/>
              <a:pathLst>
                <a:path w="311499" h="1105318">
                  <a:moveTo>
                    <a:pt x="20097" y="0"/>
                  </a:moveTo>
                  <a:lnTo>
                    <a:pt x="311499" y="552659"/>
                  </a:lnTo>
                  <a:lnTo>
                    <a:pt x="0" y="1105318"/>
                  </a:lnTo>
                </a:path>
              </a:pathLst>
            </a:custGeom>
            <a:noFill/>
            <a:ln w="19050">
              <a:solidFill>
                <a:srgbClr val="E05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grpSp>
      <p:grpSp>
        <p:nvGrpSpPr>
          <p:cNvPr id="61" name="グループ化 60">
            <a:extLst>
              <a:ext uri="{FF2B5EF4-FFF2-40B4-BE49-F238E27FC236}">
                <a16:creationId xmlns:a16="http://schemas.microsoft.com/office/drawing/2014/main" id="{091BD8CF-A8D6-A047-CE21-3E8D19506822}"/>
              </a:ext>
            </a:extLst>
          </p:cNvPr>
          <p:cNvGrpSpPr/>
          <p:nvPr/>
        </p:nvGrpSpPr>
        <p:grpSpPr>
          <a:xfrm>
            <a:off x="8156570" y="2570591"/>
            <a:ext cx="1067844" cy="1157474"/>
            <a:chOff x="10342511" y="2728716"/>
            <a:chExt cx="1339282" cy="1543298"/>
          </a:xfrm>
        </p:grpSpPr>
        <p:pic>
          <p:nvPicPr>
            <p:cNvPr id="62" name="図 61">
              <a:extLst>
                <a:ext uri="{FF2B5EF4-FFF2-40B4-BE49-F238E27FC236}">
                  <a16:creationId xmlns:a16="http://schemas.microsoft.com/office/drawing/2014/main" id="{113290BD-3CB5-B6CC-9C3E-366BDBAB3382}"/>
                </a:ext>
              </a:extLst>
            </p:cNvPr>
            <p:cNvPicPr>
              <a:picLocks noChangeAspect="1"/>
            </p:cNvPicPr>
            <p:nvPr/>
          </p:nvPicPr>
          <p:blipFill>
            <a:blip r:embed="rId3"/>
            <a:stretch>
              <a:fillRect/>
            </a:stretch>
          </p:blipFill>
          <p:spPr>
            <a:xfrm>
              <a:off x="10518890" y="2728716"/>
              <a:ext cx="768672" cy="877446"/>
            </a:xfrm>
            <a:prstGeom prst="rect">
              <a:avLst/>
            </a:prstGeom>
          </p:spPr>
        </p:pic>
        <p:sp>
          <p:nvSpPr>
            <p:cNvPr id="63" name="吹き出し: 四角形 125">
              <a:extLst>
                <a:ext uri="{FF2B5EF4-FFF2-40B4-BE49-F238E27FC236}">
                  <a16:creationId xmlns:a16="http://schemas.microsoft.com/office/drawing/2014/main" id="{8C6254D5-ACE5-BA24-7F6B-D7B5AEB085A9}"/>
                </a:ext>
              </a:extLst>
            </p:cNvPr>
            <p:cNvSpPr/>
            <p:nvPr/>
          </p:nvSpPr>
          <p:spPr>
            <a:xfrm>
              <a:off x="10342511" y="3664880"/>
              <a:ext cx="1339282" cy="607134"/>
            </a:xfrm>
            <a:prstGeom prst="wedgeRectCallout">
              <a:avLst>
                <a:gd name="adj1" fmla="val -67866"/>
                <a:gd name="adj2" fmla="val 48390"/>
              </a:avLst>
            </a:prstGeom>
            <a:solidFill>
              <a:schemeClr val="bg1"/>
            </a:solidFill>
            <a:ln w="28575">
              <a:solidFill>
                <a:srgbClr val="E05329"/>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900" b="1" dirty="0">
                  <a:solidFill>
                    <a:srgbClr val="E05329"/>
                  </a:solidFill>
                  <a:latin typeface="Yu Gothic" panose="020B0400000000000000" pitchFamily="34" charset="-128"/>
                  <a:ea typeface="Yu Gothic" panose="020B0400000000000000" pitchFamily="34" charset="-128"/>
                </a:rPr>
                <a:t>ブラウザ以外の</a:t>
              </a:r>
              <a:endParaRPr lang="en-US" altLang="ja-JP" sz="900" b="1" dirty="0">
                <a:solidFill>
                  <a:srgbClr val="E05329"/>
                </a:solidFill>
                <a:latin typeface="Yu Gothic" panose="020B0400000000000000" pitchFamily="34" charset="-128"/>
                <a:ea typeface="Yu Gothic" panose="020B0400000000000000" pitchFamily="34" charset="-128"/>
              </a:endParaRPr>
            </a:p>
            <a:p>
              <a:pPr algn="ctr"/>
              <a:r>
                <a:rPr lang="ja-JP" altLang="en-US" sz="900" b="1" dirty="0">
                  <a:solidFill>
                    <a:srgbClr val="E05329"/>
                  </a:solidFill>
                  <a:latin typeface="Yu Gothic" panose="020B0400000000000000" pitchFamily="34" charset="-128"/>
                  <a:ea typeface="Yu Gothic" panose="020B0400000000000000" pitchFamily="34" charset="-128"/>
                </a:rPr>
                <a:t>アクセスも可</a:t>
              </a:r>
            </a:p>
          </p:txBody>
        </p:sp>
      </p:grpSp>
      <p:grpSp>
        <p:nvGrpSpPr>
          <p:cNvPr id="64" name="グループ化 63">
            <a:extLst>
              <a:ext uri="{FF2B5EF4-FFF2-40B4-BE49-F238E27FC236}">
                <a16:creationId xmlns:a16="http://schemas.microsoft.com/office/drawing/2014/main" id="{AB764257-624D-9DD7-BFA6-DFBE2CA1D94A}"/>
              </a:ext>
            </a:extLst>
          </p:cNvPr>
          <p:cNvGrpSpPr/>
          <p:nvPr/>
        </p:nvGrpSpPr>
        <p:grpSpPr>
          <a:xfrm>
            <a:off x="5264898" y="1273728"/>
            <a:ext cx="2672352" cy="2920766"/>
            <a:chOff x="6861781" y="1069428"/>
            <a:chExt cx="3718389" cy="4514481"/>
          </a:xfrm>
        </p:grpSpPr>
        <p:sp>
          <p:nvSpPr>
            <p:cNvPr id="65" name="テキスト ボックス 64">
              <a:extLst>
                <a:ext uri="{FF2B5EF4-FFF2-40B4-BE49-F238E27FC236}">
                  <a16:creationId xmlns:a16="http://schemas.microsoft.com/office/drawing/2014/main" id="{66459DC9-3AFD-EF8E-69A0-473CCFAB9E31}"/>
                </a:ext>
              </a:extLst>
            </p:cNvPr>
            <p:cNvSpPr txBox="1"/>
            <p:nvPr/>
          </p:nvSpPr>
          <p:spPr>
            <a:xfrm>
              <a:off x="6861781" y="1069428"/>
              <a:ext cx="3718388" cy="455640"/>
            </a:xfrm>
            <a:prstGeom prst="rect">
              <a:avLst/>
            </a:prstGeom>
            <a:solidFill>
              <a:srgbClr val="72B1C0"/>
            </a:solidFill>
            <a:ln>
              <a:noFill/>
            </a:ln>
            <a:effectLst>
              <a:outerShdw blurRad="50800" dist="25400" dir="2700000" algn="tl" rotWithShape="0">
                <a:schemeClr val="bg1">
                  <a:lumMod val="50000"/>
                  <a:alpha val="40000"/>
                </a:schemeClr>
              </a:outerShdw>
            </a:effectLst>
          </p:spPr>
          <p:style>
            <a:lnRef idx="0">
              <a:scrgbClr r="0" g="0" b="0"/>
            </a:lnRef>
            <a:fillRef idx="0">
              <a:scrgbClr r="0" g="0" b="0"/>
            </a:fillRef>
            <a:effectRef idx="0">
              <a:scrgbClr r="0" g="0" b="0"/>
            </a:effectRef>
            <a:fontRef idx="minor">
              <a:schemeClr val="lt1"/>
            </a:fontRef>
          </p:style>
          <p:txBody>
            <a:bodyPr spcFirstLastPara="0" vert="horz" wrap="square" lIns="35100" tIns="34290" rIns="34290" bIns="34290" numCol="1" spcCol="1270" anchor="ctr" anchorCtr="0">
              <a:noAutofit/>
            </a:bodyPr>
            <a:lstStyle/>
            <a:p>
              <a:pPr algn="ctr" defTabSz="600075">
                <a:lnSpc>
                  <a:spcPct val="90000"/>
                </a:lnSpc>
                <a:spcBef>
                  <a:spcPct val="0"/>
                </a:spcBef>
                <a:spcAft>
                  <a:spcPct val="35000"/>
                </a:spcAft>
              </a:pPr>
              <a:r>
                <a:rPr lang="en-US" altLang="ja-JP" sz="1350" b="1" dirty="0">
                  <a:latin typeface="Yu Gothic" panose="020B0400000000000000" pitchFamily="34" charset="-128"/>
                  <a:ea typeface="Yu Gothic" panose="020B0400000000000000" pitchFamily="34" charset="-128"/>
                </a:rPr>
                <a:t>  </a:t>
              </a:r>
              <a:r>
                <a:rPr lang="ja-JP" altLang="en-US" sz="1350" b="1" dirty="0">
                  <a:latin typeface="Yu Gothic" panose="020B0400000000000000" pitchFamily="34" charset="-128"/>
                  <a:ea typeface="Yu Gothic" panose="020B0400000000000000" pitchFamily="34" charset="-128"/>
                </a:rPr>
                <a:t>ドライブドア（ハイブリッド）</a:t>
              </a:r>
            </a:p>
          </p:txBody>
        </p:sp>
        <p:pic>
          <p:nvPicPr>
            <p:cNvPr id="66" name="図 65">
              <a:extLst>
                <a:ext uri="{FF2B5EF4-FFF2-40B4-BE49-F238E27FC236}">
                  <a16:creationId xmlns:a16="http://schemas.microsoft.com/office/drawing/2014/main" id="{22132890-5E7B-5060-83A6-33960A03E60E}"/>
                </a:ext>
              </a:extLst>
            </p:cNvPr>
            <p:cNvPicPr>
              <a:picLocks noChangeAspect="1"/>
            </p:cNvPicPr>
            <p:nvPr/>
          </p:nvPicPr>
          <p:blipFill>
            <a:blip r:embed="rId4"/>
            <a:stretch>
              <a:fillRect/>
            </a:stretch>
          </p:blipFill>
          <p:spPr>
            <a:xfrm>
              <a:off x="6937858" y="4641384"/>
              <a:ext cx="353632" cy="455641"/>
            </a:xfrm>
            <a:prstGeom prst="rect">
              <a:avLst/>
            </a:prstGeom>
          </p:spPr>
        </p:pic>
        <p:pic>
          <p:nvPicPr>
            <p:cNvPr id="67" name="図 66">
              <a:extLst>
                <a:ext uri="{FF2B5EF4-FFF2-40B4-BE49-F238E27FC236}">
                  <a16:creationId xmlns:a16="http://schemas.microsoft.com/office/drawing/2014/main" id="{22EE3599-4D11-171C-A8DE-67B5F6CF7D92}"/>
                </a:ext>
              </a:extLst>
            </p:cNvPr>
            <p:cNvPicPr>
              <a:picLocks noChangeAspect="1"/>
            </p:cNvPicPr>
            <p:nvPr/>
          </p:nvPicPr>
          <p:blipFill>
            <a:blip r:embed="rId4"/>
            <a:stretch>
              <a:fillRect/>
            </a:stretch>
          </p:blipFill>
          <p:spPr>
            <a:xfrm>
              <a:off x="7407758" y="4641384"/>
              <a:ext cx="353632" cy="455641"/>
            </a:xfrm>
            <a:prstGeom prst="rect">
              <a:avLst/>
            </a:prstGeom>
          </p:spPr>
        </p:pic>
        <p:pic>
          <p:nvPicPr>
            <p:cNvPr id="68" name="図 67">
              <a:extLst>
                <a:ext uri="{FF2B5EF4-FFF2-40B4-BE49-F238E27FC236}">
                  <a16:creationId xmlns:a16="http://schemas.microsoft.com/office/drawing/2014/main" id="{3766F06A-8E48-4323-9EE1-4984E04FAFA8}"/>
                </a:ext>
              </a:extLst>
            </p:cNvPr>
            <p:cNvPicPr>
              <a:picLocks noChangeAspect="1"/>
            </p:cNvPicPr>
            <p:nvPr/>
          </p:nvPicPr>
          <p:blipFill>
            <a:blip r:embed="rId4"/>
            <a:stretch>
              <a:fillRect/>
            </a:stretch>
          </p:blipFill>
          <p:spPr>
            <a:xfrm>
              <a:off x="7877658" y="4641384"/>
              <a:ext cx="353632" cy="455641"/>
            </a:xfrm>
            <a:prstGeom prst="rect">
              <a:avLst/>
            </a:prstGeom>
          </p:spPr>
        </p:pic>
        <p:pic>
          <p:nvPicPr>
            <p:cNvPr id="69" name="図 68">
              <a:extLst>
                <a:ext uri="{FF2B5EF4-FFF2-40B4-BE49-F238E27FC236}">
                  <a16:creationId xmlns:a16="http://schemas.microsoft.com/office/drawing/2014/main" id="{4509546E-D1D3-A800-1274-17C19058C9DC}"/>
                </a:ext>
              </a:extLst>
            </p:cNvPr>
            <p:cNvPicPr>
              <a:picLocks noChangeAspect="1"/>
            </p:cNvPicPr>
            <p:nvPr/>
          </p:nvPicPr>
          <p:blipFill>
            <a:blip r:embed="rId4"/>
            <a:stretch>
              <a:fillRect/>
            </a:stretch>
          </p:blipFill>
          <p:spPr>
            <a:xfrm>
              <a:off x="8347558" y="4641384"/>
              <a:ext cx="353632" cy="455641"/>
            </a:xfrm>
            <a:prstGeom prst="rect">
              <a:avLst/>
            </a:prstGeom>
          </p:spPr>
        </p:pic>
        <p:pic>
          <p:nvPicPr>
            <p:cNvPr id="70" name="図 69">
              <a:extLst>
                <a:ext uri="{FF2B5EF4-FFF2-40B4-BE49-F238E27FC236}">
                  <a16:creationId xmlns:a16="http://schemas.microsoft.com/office/drawing/2014/main" id="{CBA60D13-20E5-3177-4ACB-8408CC8C541E}"/>
                </a:ext>
              </a:extLst>
            </p:cNvPr>
            <p:cNvPicPr>
              <a:picLocks noChangeAspect="1"/>
            </p:cNvPicPr>
            <p:nvPr/>
          </p:nvPicPr>
          <p:blipFill>
            <a:blip r:embed="rId5"/>
            <a:stretch>
              <a:fillRect/>
            </a:stretch>
          </p:blipFill>
          <p:spPr>
            <a:xfrm>
              <a:off x="8906747" y="4728486"/>
              <a:ext cx="808617" cy="504626"/>
            </a:xfrm>
            <a:prstGeom prst="rect">
              <a:avLst/>
            </a:prstGeom>
          </p:spPr>
        </p:pic>
        <p:pic>
          <p:nvPicPr>
            <p:cNvPr id="71" name="図 70">
              <a:extLst>
                <a:ext uri="{FF2B5EF4-FFF2-40B4-BE49-F238E27FC236}">
                  <a16:creationId xmlns:a16="http://schemas.microsoft.com/office/drawing/2014/main" id="{5578DA01-DBBF-D0CA-EA63-927AAC490E31}"/>
                </a:ext>
              </a:extLst>
            </p:cNvPr>
            <p:cNvPicPr>
              <a:picLocks noChangeAspect="1"/>
            </p:cNvPicPr>
            <p:nvPr/>
          </p:nvPicPr>
          <p:blipFill>
            <a:blip r:embed="rId5"/>
            <a:stretch>
              <a:fillRect/>
            </a:stretch>
          </p:blipFill>
          <p:spPr>
            <a:xfrm>
              <a:off x="9771553" y="4728486"/>
              <a:ext cx="808617" cy="504626"/>
            </a:xfrm>
            <a:prstGeom prst="rect">
              <a:avLst/>
            </a:prstGeom>
          </p:spPr>
        </p:pic>
        <p:pic>
          <p:nvPicPr>
            <p:cNvPr id="72" name="図 71">
              <a:extLst>
                <a:ext uri="{FF2B5EF4-FFF2-40B4-BE49-F238E27FC236}">
                  <a16:creationId xmlns:a16="http://schemas.microsoft.com/office/drawing/2014/main" id="{5132046A-AD2E-467A-D71D-7168A417FB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0778" y="5225242"/>
              <a:ext cx="340114" cy="340114"/>
            </a:xfrm>
            <a:prstGeom prst="rect">
              <a:avLst/>
            </a:prstGeom>
          </p:spPr>
        </p:pic>
        <p:pic>
          <p:nvPicPr>
            <p:cNvPr id="73" name="Picture 2" descr="「internet explorer」の画像検索結果">
              <a:extLst>
                <a:ext uri="{FF2B5EF4-FFF2-40B4-BE49-F238E27FC236}">
                  <a16:creationId xmlns:a16="http://schemas.microsoft.com/office/drawing/2014/main" id="{8A3F1D35-D948-E362-D456-DFFA12322E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17451" y="5233112"/>
              <a:ext cx="334245" cy="32894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4" descr="「firefox」の画像検索結果">
              <a:extLst>
                <a:ext uri="{FF2B5EF4-FFF2-40B4-BE49-F238E27FC236}">
                  <a16:creationId xmlns:a16="http://schemas.microsoft.com/office/drawing/2014/main" id="{D0891718-5317-EF6B-14F9-84C1E25A209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68254" y="5223371"/>
              <a:ext cx="374106" cy="360538"/>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6" descr="「safari」の画像検索結果">
              <a:extLst>
                <a:ext uri="{FF2B5EF4-FFF2-40B4-BE49-F238E27FC236}">
                  <a16:creationId xmlns:a16="http://schemas.microsoft.com/office/drawing/2014/main" id="{E67776F7-24ED-5BB9-C019-3F32860E4E3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53183" y="5223371"/>
              <a:ext cx="342381" cy="340113"/>
            </a:xfrm>
            <a:prstGeom prst="rect">
              <a:avLst/>
            </a:prstGeom>
            <a:noFill/>
            <a:extLst>
              <a:ext uri="{909E8E84-426E-40DD-AFC4-6F175D3DCCD1}">
                <a14:hiddenFill xmlns:a14="http://schemas.microsoft.com/office/drawing/2010/main">
                  <a:solidFill>
                    <a:srgbClr val="FFFFFF"/>
                  </a:solidFill>
                </a14:hiddenFill>
              </a:ext>
            </a:extLst>
          </p:spPr>
        </p:pic>
        <p:sp>
          <p:nvSpPr>
            <p:cNvPr id="76" name="フリーフォーム 60">
              <a:extLst>
                <a:ext uri="{FF2B5EF4-FFF2-40B4-BE49-F238E27FC236}">
                  <a16:creationId xmlns:a16="http://schemas.microsoft.com/office/drawing/2014/main" id="{DBEEA18A-2FB4-F437-6215-1C8D96E9D847}"/>
                </a:ext>
              </a:extLst>
            </p:cNvPr>
            <p:cNvSpPr/>
            <p:nvPr/>
          </p:nvSpPr>
          <p:spPr>
            <a:xfrm>
              <a:off x="7134192" y="4349058"/>
              <a:ext cx="1372413" cy="213131"/>
            </a:xfrm>
            <a:custGeom>
              <a:avLst/>
              <a:gdLst>
                <a:gd name="connsiteX0" fmla="*/ 0 w 2358190"/>
                <a:gd name="connsiteY0" fmla="*/ 206256 h 213131"/>
                <a:gd name="connsiteX1" fmla="*/ 0 w 2358190"/>
                <a:gd name="connsiteY1" fmla="*/ 0 h 213131"/>
                <a:gd name="connsiteX2" fmla="*/ 2358190 w 2358190"/>
                <a:gd name="connsiteY2" fmla="*/ 0 h 213131"/>
                <a:gd name="connsiteX3" fmla="*/ 2358190 w 2358190"/>
                <a:gd name="connsiteY3" fmla="*/ 213131 h 213131"/>
              </a:gdLst>
              <a:ahLst/>
              <a:cxnLst>
                <a:cxn ang="0">
                  <a:pos x="connsiteX0" y="connsiteY0"/>
                </a:cxn>
                <a:cxn ang="0">
                  <a:pos x="connsiteX1" y="connsiteY1"/>
                </a:cxn>
                <a:cxn ang="0">
                  <a:pos x="connsiteX2" y="connsiteY2"/>
                </a:cxn>
                <a:cxn ang="0">
                  <a:pos x="connsiteX3" y="connsiteY3"/>
                </a:cxn>
              </a:cxnLst>
              <a:rect l="l" t="t" r="r" b="b"/>
              <a:pathLst>
                <a:path w="2358190" h="213131">
                  <a:moveTo>
                    <a:pt x="0" y="206256"/>
                  </a:moveTo>
                  <a:lnTo>
                    <a:pt x="0" y="0"/>
                  </a:lnTo>
                  <a:lnTo>
                    <a:pt x="2358190" y="0"/>
                  </a:lnTo>
                  <a:lnTo>
                    <a:pt x="2358190" y="213131"/>
                  </a:lnTo>
                </a:path>
              </a:pathLst>
            </a:custGeom>
            <a:noFill/>
            <a:ln w="28575">
              <a:solidFill>
                <a:schemeClr val="bg1">
                  <a:lumMod val="50000"/>
                </a:schemeClr>
              </a:solid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cxnSp>
          <p:nvCxnSpPr>
            <p:cNvPr id="77" name="直線コネクタ 76">
              <a:extLst>
                <a:ext uri="{FF2B5EF4-FFF2-40B4-BE49-F238E27FC236}">
                  <a16:creationId xmlns:a16="http://schemas.microsoft.com/office/drawing/2014/main" id="{BC5E498B-7908-83C3-7150-332AD1ECC0DA}"/>
                </a:ext>
              </a:extLst>
            </p:cNvPr>
            <p:cNvCxnSpPr>
              <a:cxnSpLocks/>
            </p:cNvCxnSpPr>
            <p:nvPr/>
          </p:nvCxnSpPr>
          <p:spPr>
            <a:xfrm>
              <a:off x="7579586"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E9855720-2C5E-A2BE-9108-545E58158EA4}"/>
                </a:ext>
              </a:extLst>
            </p:cNvPr>
            <p:cNvCxnSpPr>
              <a:cxnSpLocks/>
            </p:cNvCxnSpPr>
            <p:nvPr/>
          </p:nvCxnSpPr>
          <p:spPr>
            <a:xfrm>
              <a:off x="8033349"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D520E773-6CA2-7AF1-1E58-D1DEDCBC8DF1}"/>
                </a:ext>
              </a:extLst>
            </p:cNvPr>
            <p:cNvCxnSpPr>
              <a:cxnSpLocks/>
            </p:cNvCxnSpPr>
            <p:nvPr/>
          </p:nvCxnSpPr>
          <p:spPr>
            <a:xfrm>
              <a:off x="8231290" y="3664880"/>
              <a:ext cx="0" cy="678923"/>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フリーフォーム 67">
              <a:extLst>
                <a:ext uri="{FF2B5EF4-FFF2-40B4-BE49-F238E27FC236}">
                  <a16:creationId xmlns:a16="http://schemas.microsoft.com/office/drawing/2014/main" id="{1CCA7E03-0098-87C5-7075-9E1274ED43C6}"/>
                </a:ext>
              </a:extLst>
            </p:cNvPr>
            <p:cNvSpPr/>
            <p:nvPr/>
          </p:nvSpPr>
          <p:spPr>
            <a:xfrm>
              <a:off x="9288813" y="4349058"/>
              <a:ext cx="1004551" cy="213131"/>
            </a:xfrm>
            <a:custGeom>
              <a:avLst/>
              <a:gdLst>
                <a:gd name="connsiteX0" fmla="*/ 0 w 2358190"/>
                <a:gd name="connsiteY0" fmla="*/ 206256 h 213131"/>
                <a:gd name="connsiteX1" fmla="*/ 0 w 2358190"/>
                <a:gd name="connsiteY1" fmla="*/ 0 h 213131"/>
                <a:gd name="connsiteX2" fmla="*/ 2358190 w 2358190"/>
                <a:gd name="connsiteY2" fmla="*/ 0 h 213131"/>
                <a:gd name="connsiteX3" fmla="*/ 2358190 w 2358190"/>
                <a:gd name="connsiteY3" fmla="*/ 213131 h 213131"/>
              </a:gdLst>
              <a:ahLst/>
              <a:cxnLst>
                <a:cxn ang="0">
                  <a:pos x="connsiteX0" y="connsiteY0"/>
                </a:cxn>
                <a:cxn ang="0">
                  <a:pos x="connsiteX1" y="connsiteY1"/>
                </a:cxn>
                <a:cxn ang="0">
                  <a:pos x="connsiteX2" y="connsiteY2"/>
                </a:cxn>
                <a:cxn ang="0">
                  <a:pos x="connsiteX3" y="connsiteY3"/>
                </a:cxn>
              </a:cxnLst>
              <a:rect l="l" t="t" r="r" b="b"/>
              <a:pathLst>
                <a:path w="2358190" h="213131">
                  <a:moveTo>
                    <a:pt x="0" y="206256"/>
                  </a:moveTo>
                  <a:lnTo>
                    <a:pt x="0" y="0"/>
                  </a:lnTo>
                  <a:lnTo>
                    <a:pt x="2358190" y="0"/>
                  </a:lnTo>
                  <a:lnTo>
                    <a:pt x="2358190" y="213131"/>
                  </a:lnTo>
                </a:path>
              </a:pathLst>
            </a:custGeom>
            <a:noFill/>
            <a:ln w="28575">
              <a:solidFill>
                <a:srgbClr val="72B1C0"/>
              </a:solid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cxnSp>
          <p:nvCxnSpPr>
            <p:cNvPr id="81" name="直線コネクタ 80">
              <a:extLst>
                <a:ext uri="{FF2B5EF4-FFF2-40B4-BE49-F238E27FC236}">
                  <a16:creationId xmlns:a16="http://schemas.microsoft.com/office/drawing/2014/main" id="{34A61909-0CFF-762D-7B9F-A0EEC2C84BC1}"/>
                </a:ext>
              </a:extLst>
            </p:cNvPr>
            <p:cNvCxnSpPr>
              <a:cxnSpLocks/>
            </p:cNvCxnSpPr>
            <p:nvPr/>
          </p:nvCxnSpPr>
          <p:spPr>
            <a:xfrm>
              <a:off x="9283558" y="3681217"/>
              <a:ext cx="6686" cy="662586"/>
            </a:xfrm>
            <a:prstGeom prst="line">
              <a:avLst/>
            </a:prstGeom>
            <a:ln w="28575">
              <a:solidFill>
                <a:srgbClr val="72B1C0"/>
              </a:solidFill>
            </a:ln>
          </p:spPr>
          <p:style>
            <a:lnRef idx="1">
              <a:schemeClr val="accent1"/>
            </a:lnRef>
            <a:fillRef idx="0">
              <a:schemeClr val="accent1"/>
            </a:fillRef>
            <a:effectRef idx="0">
              <a:schemeClr val="accent1"/>
            </a:effectRef>
            <a:fontRef idx="minor">
              <a:schemeClr val="tx1"/>
            </a:fontRef>
          </p:style>
        </p:cxnSp>
        <p:pic>
          <p:nvPicPr>
            <p:cNvPr id="82" name="図 81">
              <a:extLst>
                <a:ext uri="{FF2B5EF4-FFF2-40B4-BE49-F238E27FC236}">
                  <a16:creationId xmlns:a16="http://schemas.microsoft.com/office/drawing/2014/main" id="{4BDB9846-0985-C055-0A85-0D85FBABCB30}"/>
                </a:ext>
              </a:extLst>
            </p:cNvPr>
            <p:cNvPicPr>
              <a:picLocks noChangeAspect="1"/>
            </p:cNvPicPr>
            <p:nvPr/>
          </p:nvPicPr>
          <p:blipFill>
            <a:blip r:embed="rId10"/>
            <a:stretch>
              <a:fillRect/>
            </a:stretch>
          </p:blipFill>
          <p:spPr>
            <a:xfrm>
              <a:off x="7444614" y="1924565"/>
              <a:ext cx="2501900" cy="1828800"/>
            </a:xfrm>
            <a:prstGeom prst="rect">
              <a:avLst/>
            </a:prstGeom>
            <a:effectLst>
              <a:outerShdw blurRad="50800" dist="25400" dir="2700000" algn="tl" rotWithShape="0">
                <a:schemeClr val="bg1">
                  <a:lumMod val="50000"/>
                  <a:alpha val="40000"/>
                </a:schemeClr>
              </a:outerShdw>
            </a:effectLst>
          </p:spPr>
        </p:pic>
      </p:grpSp>
      <p:grpSp>
        <p:nvGrpSpPr>
          <p:cNvPr id="83" name="グループ化 82">
            <a:extLst>
              <a:ext uri="{FF2B5EF4-FFF2-40B4-BE49-F238E27FC236}">
                <a16:creationId xmlns:a16="http://schemas.microsoft.com/office/drawing/2014/main" id="{80DFA8CB-9866-E024-342E-D6AA8E042979}"/>
              </a:ext>
            </a:extLst>
          </p:cNvPr>
          <p:cNvGrpSpPr/>
          <p:nvPr/>
        </p:nvGrpSpPr>
        <p:grpSpPr>
          <a:xfrm>
            <a:off x="540499" y="1273728"/>
            <a:ext cx="3417465" cy="2920767"/>
            <a:chOff x="560553" y="1069428"/>
            <a:chExt cx="4628073" cy="4514481"/>
          </a:xfrm>
        </p:grpSpPr>
        <p:sp>
          <p:nvSpPr>
            <p:cNvPr id="84" name="吹き出し: 四角形 102">
              <a:extLst>
                <a:ext uri="{FF2B5EF4-FFF2-40B4-BE49-F238E27FC236}">
                  <a16:creationId xmlns:a16="http://schemas.microsoft.com/office/drawing/2014/main" id="{D9A84041-E74B-4854-C982-3855CEE151B9}"/>
                </a:ext>
              </a:extLst>
            </p:cNvPr>
            <p:cNvSpPr/>
            <p:nvPr/>
          </p:nvSpPr>
          <p:spPr>
            <a:xfrm>
              <a:off x="560553" y="3466657"/>
              <a:ext cx="1496089" cy="805357"/>
            </a:xfrm>
            <a:prstGeom prst="wedgeRectCallout">
              <a:avLst>
                <a:gd name="adj1" fmla="val 65557"/>
                <a:gd name="adj2" fmla="val 38833"/>
              </a:avLst>
            </a:prstGeom>
            <a:solidFill>
              <a:schemeClr val="bg1"/>
            </a:solidFill>
            <a:ln w="28575">
              <a:solidFill>
                <a:schemeClr val="bg1">
                  <a:lumMod val="50000"/>
                </a:schemeClr>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900" b="1" dirty="0">
                  <a:solidFill>
                    <a:schemeClr val="tx1">
                      <a:lumMod val="75000"/>
                      <a:lumOff val="25000"/>
                    </a:schemeClr>
                  </a:solidFill>
                  <a:latin typeface="Yu Gothic" panose="020B0400000000000000" pitchFamily="34" charset="-128"/>
                  <a:ea typeface="Yu Gothic" panose="020B0400000000000000" pitchFamily="34" charset="-128"/>
                </a:rPr>
                <a:t>ブラウザは</a:t>
              </a:r>
              <a:r>
                <a:rPr lang="en-US" altLang="ja-JP" sz="900" b="1" dirty="0">
                  <a:solidFill>
                    <a:schemeClr val="tx1">
                      <a:lumMod val="75000"/>
                      <a:lumOff val="25000"/>
                    </a:schemeClr>
                  </a:solidFill>
                  <a:latin typeface="Yu Gothic" panose="020B0400000000000000" pitchFamily="34" charset="-128"/>
                  <a:ea typeface="Yu Gothic" panose="020B0400000000000000" pitchFamily="34" charset="-128"/>
                </a:rPr>
                <a:t>Google</a:t>
              </a:r>
              <a:r>
                <a:rPr lang="ja-JP" altLang="en-US" sz="900" b="1" dirty="0">
                  <a:solidFill>
                    <a:schemeClr val="tx1">
                      <a:lumMod val="75000"/>
                      <a:lumOff val="25000"/>
                    </a:schemeClr>
                  </a:solidFill>
                  <a:latin typeface="Yu Gothic" panose="020B0400000000000000" pitchFamily="34" charset="-128"/>
                  <a:ea typeface="Yu Gothic" panose="020B0400000000000000" pitchFamily="34" charset="-128"/>
                </a:rPr>
                <a:t> </a:t>
              </a:r>
              <a:r>
                <a:rPr lang="en-US" altLang="ja-JP" sz="900" b="1" dirty="0">
                  <a:solidFill>
                    <a:schemeClr val="tx1">
                      <a:lumMod val="75000"/>
                      <a:lumOff val="25000"/>
                    </a:schemeClr>
                  </a:solidFill>
                  <a:latin typeface="Yu Gothic" panose="020B0400000000000000" pitchFamily="34" charset="-128"/>
                  <a:ea typeface="Yu Gothic" panose="020B0400000000000000" pitchFamily="34" charset="-128"/>
                </a:rPr>
                <a:t>Chrome</a:t>
              </a:r>
              <a:r>
                <a:rPr lang="ja-JP" altLang="en-US" sz="900" b="1" dirty="0">
                  <a:solidFill>
                    <a:schemeClr val="tx1">
                      <a:lumMod val="75000"/>
                      <a:lumOff val="25000"/>
                    </a:schemeClr>
                  </a:solidFill>
                  <a:latin typeface="Yu Gothic" panose="020B0400000000000000" pitchFamily="34" charset="-128"/>
                  <a:ea typeface="Yu Gothic" panose="020B0400000000000000" pitchFamily="34" charset="-128"/>
                </a:rPr>
                <a:t>を推奨</a:t>
              </a:r>
            </a:p>
          </p:txBody>
        </p:sp>
        <p:grpSp>
          <p:nvGrpSpPr>
            <p:cNvPr id="85" name="グループ化 84">
              <a:extLst>
                <a:ext uri="{FF2B5EF4-FFF2-40B4-BE49-F238E27FC236}">
                  <a16:creationId xmlns:a16="http://schemas.microsoft.com/office/drawing/2014/main" id="{47140E63-530B-5F5F-C166-0F3C696EF22F}"/>
                </a:ext>
              </a:extLst>
            </p:cNvPr>
            <p:cNvGrpSpPr/>
            <p:nvPr/>
          </p:nvGrpSpPr>
          <p:grpSpPr>
            <a:xfrm>
              <a:off x="1673087" y="1069428"/>
              <a:ext cx="3515539" cy="4514481"/>
              <a:chOff x="1673087" y="1069428"/>
              <a:chExt cx="3515539" cy="4514481"/>
            </a:xfrm>
          </p:grpSpPr>
          <p:sp>
            <p:nvSpPr>
              <p:cNvPr id="86" name="テキスト ボックス 85">
                <a:extLst>
                  <a:ext uri="{FF2B5EF4-FFF2-40B4-BE49-F238E27FC236}">
                    <a16:creationId xmlns:a16="http://schemas.microsoft.com/office/drawing/2014/main" id="{7BA07817-DF70-A349-8B9B-D193A7ECEFE7}"/>
                  </a:ext>
                </a:extLst>
              </p:cNvPr>
              <p:cNvSpPr txBox="1"/>
              <p:nvPr/>
            </p:nvSpPr>
            <p:spPr>
              <a:xfrm>
                <a:off x="1673087" y="1069428"/>
                <a:ext cx="3515539" cy="455641"/>
              </a:xfrm>
              <a:prstGeom prst="rect">
                <a:avLst/>
              </a:prstGeom>
              <a:solidFill>
                <a:schemeClr val="bg1">
                  <a:lumMod val="95000"/>
                </a:schemeClr>
              </a:solidFill>
              <a:effectLst>
                <a:outerShdw blurRad="50800" dist="25400" dir="2700000" algn="tl" rotWithShape="0">
                  <a:schemeClr val="bg1">
                    <a:lumMod val="50000"/>
                    <a:alpha val="40000"/>
                  </a:schemeClr>
                </a:outerShdw>
              </a:effectLst>
            </p:spPr>
            <p:style>
              <a:lnRef idx="0">
                <a:scrgbClr r="0" g="0" b="0"/>
              </a:lnRef>
              <a:fillRef idx="0">
                <a:scrgbClr r="0" g="0" b="0"/>
              </a:fillRef>
              <a:effectRef idx="0">
                <a:scrgbClr r="0" g="0" b="0"/>
              </a:effectRef>
              <a:fontRef idx="minor">
                <a:schemeClr val="lt1"/>
              </a:fontRef>
            </p:style>
            <p:txBody>
              <a:bodyPr spcFirstLastPara="0" vert="horz" wrap="square" lIns="35100" tIns="34290" rIns="34290" bIns="34290" numCol="1" spcCol="1270" anchor="ctr" anchorCtr="0">
                <a:noAutofit/>
              </a:bodyPr>
              <a:lstStyle/>
              <a:p>
                <a:pPr algn="ctr" defTabSz="600075">
                  <a:lnSpc>
                    <a:spcPct val="90000"/>
                  </a:lnSpc>
                  <a:spcBef>
                    <a:spcPct val="0"/>
                  </a:spcBef>
                  <a:spcAft>
                    <a:spcPct val="35000"/>
                  </a:spcAft>
                </a:pPr>
                <a:r>
                  <a:rPr lang="ja-JP" altLang="en-US" sz="1350" b="1" dirty="0">
                    <a:solidFill>
                      <a:schemeClr val="tx1">
                        <a:lumMod val="75000"/>
                        <a:lumOff val="25000"/>
                      </a:schemeClr>
                    </a:solidFill>
                    <a:latin typeface="Yu Gothic" panose="020B0400000000000000" pitchFamily="34" charset="-128"/>
                    <a:ea typeface="Yu Gothic" panose="020B0400000000000000" pitchFamily="34" charset="-128"/>
                  </a:rPr>
                  <a:t>一般的なクラウド</a:t>
                </a:r>
              </a:p>
            </p:txBody>
          </p:sp>
          <p:pic>
            <p:nvPicPr>
              <p:cNvPr id="87" name="図 86">
                <a:extLst>
                  <a:ext uri="{FF2B5EF4-FFF2-40B4-BE49-F238E27FC236}">
                    <a16:creationId xmlns:a16="http://schemas.microsoft.com/office/drawing/2014/main" id="{844D8D66-59B5-B769-EF6A-F2575C1F7B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25573" y="5225241"/>
                <a:ext cx="340114" cy="340114"/>
              </a:xfrm>
              <a:prstGeom prst="rect">
                <a:avLst/>
              </a:prstGeom>
            </p:spPr>
          </p:pic>
          <p:pic>
            <p:nvPicPr>
              <p:cNvPr id="88" name="Picture 2" descr="「internet explorer」の画像検索結果">
                <a:extLst>
                  <a:ext uri="{FF2B5EF4-FFF2-40B4-BE49-F238E27FC236}">
                    <a16:creationId xmlns:a16="http://schemas.microsoft.com/office/drawing/2014/main" id="{024CF8FF-896C-E2A5-F651-66CDE20CEDE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6639" y="5233112"/>
                <a:ext cx="334245" cy="328940"/>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4" descr="「firefox」の画像検索結果">
                <a:extLst>
                  <a:ext uri="{FF2B5EF4-FFF2-40B4-BE49-F238E27FC236}">
                    <a16:creationId xmlns:a16="http://schemas.microsoft.com/office/drawing/2014/main" id="{DAD6AAFB-FE48-23FA-04DA-4E8E156DBB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1836" y="5223371"/>
                <a:ext cx="374106" cy="360538"/>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6" descr="「safari」の画像検索結果">
                <a:extLst>
                  <a:ext uri="{FF2B5EF4-FFF2-40B4-BE49-F238E27FC236}">
                    <a16:creationId xmlns:a16="http://schemas.microsoft.com/office/drawing/2014/main" id="{D70E26FD-F7E2-FF28-9671-4A601B0A93D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86893" y="5223371"/>
                <a:ext cx="342381" cy="340113"/>
              </a:xfrm>
              <a:prstGeom prst="rect">
                <a:avLst/>
              </a:prstGeom>
              <a:noFill/>
              <a:extLst>
                <a:ext uri="{909E8E84-426E-40DD-AFC4-6F175D3DCCD1}">
                  <a14:hiddenFill xmlns:a14="http://schemas.microsoft.com/office/drawing/2010/main">
                    <a:solidFill>
                      <a:srgbClr val="FFFFFF"/>
                    </a:solidFill>
                  </a14:hiddenFill>
                </a:ext>
              </a:extLst>
            </p:spPr>
          </p:pic>
          <p:pic>
            <p:nvPicPr>
              <p:cNvPr id="91" name="図 90">
                <a:extLst>
                  <a:ext uri="{FF2B5EF4-FFF2-40B4-BE49-F238E27FC236}">
                    <a16:creationId xmlns:a16="http://schemas.microsoft.com/office/drawing/2014/main" id="{AFD135AB-640E-FB13-DE3F-955ADDA2A499}"/>
                  </a:ext>
                </a:extLst>
              </p:cNvPr>
              <p:cNvPicPr>
                <a:picLocks noChangeAspect="1"/>
              </p:cNvPicPr>
              <p:nvPr/>
            </p:nvPicPr>
            <p:blipFill>
              <a:blip r:embed="rId4"/>
              <a:stretch>
                <a:fillRect/>
              </a:stretch>
            </p:blipFill>
            <p:spPr>
              <a:xfrm>
                <a:off x="2024852" y="4641384"/>
                <a:ext cx="353632" cy="455641"/>
              </a:xfrm>
              <a:prstGeom prst="rect">
                <a:avLst/>
              </a:prstGeom>
            </p:spPr>
          </p:pic>
          <p:pic>
            <p:nvPicPr>
              <p:cNvPr id="92" name="図 91">
                <a:extLst>
                  <a:ext uri="{FF2B5EF4-FFF2-40B4-BE49-F238E27FC236}">
                    <a16:creationId xmlns:a16="http://schemas.microsoft.com/office/drawing/2014/main" id="{89FE94CD-1929-CA9D-01AC-A54D83104B61}"/>
                  </a:ext>
                </a:extLst>
              </p:cNvPr>
              <p:cNvPicPr>
                <a:picLocks noChangeAspect="1"/>
              </p:cNvPicPr>
              <p:nvPr/>
            </p:nvPicPr>
            <p:blipFill>
              <a:blip r:embed="rId4"/>
              <a:stretch>
                <a:fillRect/>
              </a:stretch>
            </p:blipFill>
            <p:spPr>
              <a:xfrm>
                <a:off x="2494752" y="4641384"/>
                <a:ext cx="353632" cy="455641"/>
              </a:xfrm>
              <a:prstGeom prst="rect">
                <a:avLst/>
              </a:prstGeom>
            </p:spPr>
          </p:pic>
          <p:pic>
            <p:nvPicPr>
              <p:cNvPr id="93" name="図 92">
                <a:extLst>
                  <a:ext uri="{FF2B5EF4-FFF2-40B4-BE49-F238E27FC236}">
                    <a16:creationId xmlns:a16="http://schemas.microsoft.com/office/drawing/2014/main" id="{E922A1C4-B6CB-F494-0C46-908903E547E0}"/>
                  </a:ext>
                </a:extLst>
              </p:cNvPr>
              <p:cNvPicPr>
                <a:picLocks noChangeAspect="1"/>
              </p:cNvPicPr>
              <p:nvPr/>
            </p:nvPicPr>
            <p:blipFill>
              <a:blip r:embed="rId4"/>
              <a:stretch>
                <a:fillRect/>
              </a:stretch>
            </p:blipFill>
            <p:spPr>
              <a:xfrm>
                <a:off x="2964652" y="4641384"/>
                <a:ext cx="353632" cy="455641"/>
              </a:xfrm>
              <a:prstGeom prst="rect">
                <a:avLst/>
              </a:prstGeom>
            </p:spPr>
          </p:pic>
          <p:pic>
            <p:nvPicPr>
              <p:cNvPr id="94" name="図 93">
                <a:extLst>
                  <a:ext uri="{FF2B5EF4-FFF2-40B4-BE49-F238E27FC236}">
                    <a16:creationId xmlns:a16="http://schemas.microsoft.com/office/drawing/2014/main" id="{FBFF86C2-2E0D-645F-E270-A0EA416E81B5}"/>
                  </a:ext>
                </a:extLst>
              </p:cNvPr>
              <p:cNvPicPr>
                <a:picLocks noChangeAspect="1"/>
              </p:cNvPicPr>
              <p:nvPr/>
            </p:nvPicPr>
            <p:blipFill>
              <a:blip r:embed="rId4"/>
              <a:stretch>
                <a:fillRect/>
              </a:stretch>
            </p:blipFill>
            <p:spPr>
              <a:xfrm>
                <a:off x="3434552" y="4641384"/>
                <a:ext cx="353632" cy="455641"/>
              </a:xfrm>
              <a:prstGeom prst="rect">
                <a:avLst/>
              </a:prstGeom>
            </p:spPr>
          </p:pic>
          <p:pic>
            <p:nvPicPr>
              <p:cNvPr id="95" name="図 94">
                <a:extLst>
                  <a:ext uri="{FF2B5EF4-FFF2-40B4-BE49-F238E27FC236}">
                    <a16:creationId xmlns:a16="http://schemas.microsoft.com/office/drawing/2014/main" id="{8645F9B9-F5E6-0A46-2B01-A002C5269F87}"/>
                  </a:ext>
                </a:extLst>
              </p:cNvPr>
              <p:cNvPicPr>
                <a:picLocks noChangeAspect="1"/>
              </p:cNvPicPr>
              <p:nvPr/>
            </p:nvPicPr>
            <p:blipFill>
              <a:blip r:embed="rId4"/>
              <a:stretch>
                <a:fillRect/>
              </a:stretch>
            </p:blipFill>
            <p:spPr>
              <a:xfrm>
                <a:off x="3904452" y="4641384"/>
                <a:ext cx="353632" cy="455641"/>
              </a:xfrm>
              <a:prstGeom prst="rect">
                <a:avLst/>
              </a:prstGeom>
            </p:spPr>
          </p:pic>
          <p:pic>
            <p:nvPicPr>
              <p:cNvPr id="96" name="図 95">
                <a:extLst>
                  <a:ext uri="{FF2B5EF4-FFF2-40B4-BE49-F238E27FC236}">
                    <a16:creationId xmlns:a16="http://schemas.microsoft.com/office/drawing/2014/main" id="{9CC80874-89DB-CC84-1545-ED800672F417}"/>
                  </a:ext>
                </a:extLst>
              </p:cNvPr>
              <p:cNvPicPr>
                <a:picLocks noChangeAspect="1"/>
              </p:cNvPicPr>
              <p:nvPr/>
            </p:nvPicPr>
            <p:blipFill>
              <a:blip r:embed="rId4"/>
              <a:stretch>
                <a:fillRect/>
              </a:stretch>
            </p:blipFill>
            <p:spPr>
              <a:xfrm>
                <a:off x="4374352" y="4641384"/>
                <a:ext cx="353632" cy="455641"/>
              </a:xfrm>
              <a:prstGeom prst="rect">
                <a:avLst/>
              </a:prstGeom>
            </p:spPr>
          </p:pic>
          <p:sp>
            <p:nvSpPr>
              <p:cNvPr id="97" name="フリーフォーム 49">
                <a:extLst>
                  <a:ext uri="{FF2B5EF4-FFF2-40B4-BE49-F238E27FC236}">
                    <a16:creationId xmlns:a16="http://schemas.microsoft.com/office/drawing/2014/main" id="{B46D906B-6FF8-A702-BB5F-4DBF9C8C3CB8}"/>
                  </a:ext>
                </a:extLst>
              </p:cNvPr>
              <p:cNvSpPr/>
              <p:nvPr/>
            </p:nvSpPr>
            <p:spPr>
              <a:xfrm>
                <a:off x="2182299" y="4349058"/>
                <a:ext cx="2358190" cy="213131"/>
              </a:xfrm>
              <a:custGeom>
                <a:avLst/>
                <a:gdLst>
                  <a:gd name="connsiteX0" fmla="*/ 0 w 2358190"/>
                  <a:gd name="connsiteY0" fmla="*/ 206256 h 213131"/>
                  <a:gd name="connsiteX1" fmla="*/ 0 w 2358190"/>
                  <a:gd name="connsiteY1" fmla="*/ 0 h 213131"/>
                  <a:gd name="connsiteX2" fmla="*/ 2358190 w 2358190"/>
                  <a:gd name="connsiteY2" fmla="*/ 0 h 213131"/>
                  <a:gd name="connsiteX3" fmla="*/ 2358190 w 2358190"/>
                  <a:gd name="connsiteY3" fmla="*/ 213131 h 213131"/>
                </a:gdLst>
                <a:ahLst/>
                <a:cxnLst>
                  <a:cxn ang="0">
                    <a:pos x="connsiteX0" y="connsiteY0"/>
                  </a:cxn>
                  <a:cxn ang="0">
                    <a:pos x="connsiteX1" y="connsiteY1"/>
                  </a:cxn>
                  <a:cxn ang="0">
                    <a:pos x="connsiteX2" y="connsiteY2"/>
                  </a:cxn>
                  <a:cxn ang="0">
                    <a:pos x="connsiteX3" y="connsiteY3"/>
                  </a:cxn>
                </a:cxnLst>
                <a:rect l="l" t="t" r="r" b="b"/>
                <a:pathLst>
                  <a:path w="2358190" h="213131">
                    <a:moveTo>
                      <a:pt x="0" y="206256"/>
                    </a:moveTo>
                    <a:lnTo>
                      <a:pt x="0" y="0"/>
                    </a:lnTo>
                    <a:lnTo>
                      <a:pt x="2358190" y="0"/>
                    </a:lnTo>
                    <a:lnTo>
                      <a:pt x="2358190" y="213131"/>
                    </a:lnTo>
                  </a:path>
                </a:pathLst>
              </a:custGeom>
              <a:noFill/>
              <a:ln w="28575">
                <a:solidFill>
                  <a:schemeClr val="bg1">
                    <a:lumMod val="50000"/>
                  </a:schemeClr>
                </a:solid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cxnSp>
            <p:nvCxnSpPr>
              <p:cNvPr id="98" name="直線コネクタ 97">
                <a:extLst>
                  <a:ext uri="{FF2B5EF4-FFF2-40B4-BE49-F238E27FC236}">
                    <a16:creationId xmlns:a16="http://schemas.microsoft.com/office/drawing/2014/main" id="{4D82EB8E-F36A-6E7E-02C9-7082EF3800BF}"/>
                  </a:ext>
                </a:extLst>
              </p:cNvPr>
              <p:cNvCxnSpPr>
                <a:cxnSpLocks/>
              </p:cNvCxnSpPr>
              <p:nvPr/>
            </p:nvCxnSpPr>
            <p:spPr>
              <a:xfrm>
                <a:off x="2671568"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線コネクタ 98">
                <a:extLst>
                  <a:ext uri="{FF2B5EF4-FFF2-40B4-BE49-F238E27FC236}">
                    <a16:creationId xmlns:a16="http://schemas.microsoft.com/office/drawing/2014/main" id="{30AB5D0C-6745-8FE2-951B-83F7F20FAD3E}"/>
                  </a:ext>
                </a:extLst>
              </p:cNvPr>
              <p:cNvCxnSpPr>
                <a:cxnSpLocks/>
              </p:cNvCxnSpPr>
              <p:nvPr/>
            </p:nvCxnSpPr>
            <p:spPr>
              <a:xfrm>
                <a:off x="3145956"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D674EE3B-1751-81E9-D4B1-646036CF7226}"/>
                  </a:ext>
                </a:extLst>
              </p:cNvPr>
              <p:cNvCxnSpPr>
                <a:cxnSpLocks/>
              </p:cNvCxnSpPr>
              <p:nvPr/>
            </p:nvCxnSpPr>
            <p:spPr>
              <a:xfrm>
                <a:off x="3613469"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A7237556-22AE-D830-92B7-7F2A76E86156}"/>
                  </a:ext>
                </a:extLst>
              </p:cNvPr>
              <p:cNvCxnSpPr>
                <a:cxnSpLocks/>
              </p:cNvCxnSpPr>
              <p:nvPr/>
            </p:nvCxnSpPr>
            <p:spPr>
              <a:xfrm>
                <a:off x="4067232"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EC6883A-AB30-F116-0539-832CF2532D03}"/>
                  </a:ext>
                </a:extLst>
              </p:cNvPr>
              <p:cNvCxnSpPr>
                <a:cxnSpLocks/>
              </p:cNvCxnSpPr>
              <p:nvPr/>
            </p:nvCxnSpPr>
            <p:spPr>
              <a:xfrm>
                <a:off x="3379712" y="3664880"/>
                <a:ext cx="0" cy="678923"/>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3" name="図 102">
                <a:extLst>
                  <a:ext uri="{FF2B5EF4-FFF2-40B4-BE49-F238E27FC236}">
                    <a16:creationId xmlns:a16="http://schemas.microsoft.com/office/drawing/2014/main" id="{97F33026-6AF3-A8D1-B453-B00454228438}"/>
                  </a:ext>
                </a:extLst>
              </p:cNvPr>
              <p:cNvPicPr>
                <a:picLocks noChangeAspect="1"/>
              </p:cNvPicPr>
              <p:nvPr/>
            </p:nvPicPr>
            <p:blipFill>
              <a:blip r:embed="rId11"/>
              <a:stretch>
                <a:fillRect/>
              </a:stretch>
            </p:blipFill>
            <p:spPr>
              <a:xfrm>
                <a:off x="2113017" y="1924565"/>
                <a:ext cx="2501900" cy="1828800"/>
              </a:xfrm>
              <a:prstGeom prst="rect">
                <a:avLst/>
              </a:prstGeom>
              <a:effectLst>
                <a:outerShdw blurRad="50800" dist="25400" dir="2700000" algn="tl" rotWithShape="0">
                  <a:schemeClr val="bg1">
                    <a:lumMod val="50000"/>
                    <a:alpha val="40000"/>
                  </a:schemeClr>
                </a:outerShdw>
              </a:effectLst>
            </p:spPr>
          </p:pic>
        </p:grpSp>
      </p:grpSp>
      <p:sp>
        <p:nvSpPr>
          <p:cNvPr id="104" name="テキスト ボックス 103">
            <a:extLst>
              <a:ext uri="{FF2B5EF4-FFF2-40B4-BE49-F238E27FC236}">
                <a16:creationId xmlns:a16="http://schemas.microsoft.com/office/drawing/2014/main" id="{3895EE3E-5B99-7D3A-C81B-8FF837F486FC}"/>
              </a:ext>
            </a:extLst>
          </p:cNvPr>
          <p:cNvSpPr txBox="1"/>
          <p:nvPr/>
        </p:nvSpPr>
        <p:spPr>
          <a:xfrm>
            <a:off x="421287" y="4495920"/>
            <a:ext cx="3846653" cy="1444306"/>
          </a:xfrm>
          <a:prstGeom prst="rect">
            <a:avLst/>
          </a:prstGeom>
          <a:noFill/>
        </p:spPr>
        <p:txBody>
          <a:bodyPr wrap="square" rtlCol="0">
            <a:spAutoFit/>
          </a:bodyPr>
          <a:lstStyle/>
          <a:p>
            <a:pPr>
              <a:lnSpc>
                <a:spcPct val="150000"/>
              </a:lnSpc>
            </a:pP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クラウドなので　　　　　　　・・・・</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さらに、クラウドなのに　　　・・・・</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1723007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E9F2AB3-9222-B2AD-A45F-709D4F894557}"/>
              </a:ext>
            </a:extLst>
          </p:cNvPr>
          <p:cNvSpPr>
            <a:spLocks noGrp="1"/>
          </p:cNvSpPr>
          <p:nvPr>
            <p:ph type="sldNum" sz="quarter" idx="10"/>
          </p:nvPr>
        </p:nvSpPr>
        <p:spPr/>
        <p:txBody>
          <a:bodyPr/>
          <a:lstStyle/>
          <a:p>
            <a:fld id="{4C2040E0-EB4A-42A8-A815-D64FE807B3BC}" type="slidenum">
              <a:rPr kumimoji="1" lang="ja-JP" altLang="en-US" smtClean="0"/>
              <a:t>9</a:t>
            </a:fld>
            <a:endParaRPr kumimoji="1" lang="ja-JP" altLang="en-US"/>
          </a:p>
        </p:txBody>
      </p:sp>
      <p:sp>
        <p:nvSpPr>
          <p:cNvPr id="4" name="タイトル 1">
            <a:extLst>
              <a:ext uri="{FF2B5EF4-FFF2-40B4-BE49-F238E27FC236}">
                <a16:creationId xmlns:a16="http://schemas.microsoft.com/office/drawing/2014/main" id="{E18FF164-D369-3D13-1263-49738F35471B}"/>
              </a:ext>
            </a:extLst>
          </p:cNvPr>
          <p:cNvSpPr txBox="1">
            <a:spLocks/>
          </p:cNvSpPr>
          <p:nvPr/>
        </p:nvSpPr>
        <p:spPr>
          <a:xfrm>
            <a:off x="116703" y="0"/>
            <a:ext cx="9410700" cy="458670"/>
          </a:xfrm>
          <a:prstGeom prst="rect">
            <a:avLst/>
          </a:prstGeom>
        </p:spPr>
        <p:txBody>
          <a:bodyPr vert="horz" anchor="b">
            <a:normAutofit/>
          </a:bodyPr>
          <a:lstStyle>
            <a:lvl1pPr algn="l" rtl="0" eaLnBrk="1" latinLnBrk="0" hangingPunct="1">
              <a:spcBef>
                <a:spcPct val="0"/>
              </a:spcBef>
              <a:buNone/>
              <a:defRPr kumimoji="1" sz="2400" b="0" kern="1200" cap="small" baseline="0">
                <a:solidFill>
                  <a:schemeClr val="tx2"/>
                </a:solidFill>
                <a:latin typeface="メイリオ" panose="020B0604030504040204" pitchFamily="50" charset="-128"/>
                <a:ea typeface="メイリオ" panose="020B0604030504040204" pitchFamily="50" charset="-128"/>
                <a:cs typeface="+mj-cs"/>
              </a:defRPr>
            </a:lvl1pPr>
          </a:lstStyle>
          <a:p>
            <a:pPr defTabSz="914400"/>
            <a:r>
              <a:rPr lang="en-US" altLang="ja-JP" dirty="0"/>
              <a:t>1.</a:t>
            </a:r>
            <a:r>
              <a:rPr lang="ja-JP" altLang="en-US" dirty="0"/>
              <a:t> </a:t>
            </a:r>
            <a:r>
              <a:rPr lang="en-US" altLang="ja-JP" dirty="0" err="1"/>
              <a:t>DriveDoor</a:t>
            </a:r>
            <a:r>
              <a:rPr lang="ja-JP" altLang="en-US" dirty="0"/>
              <a:t>製品概要（</a:t>
            </a:r>
            <a:r>
              <a:rPr lang="en-US" altLang="ja-JP" dirty="0"/>
              <a:t>POINT.2</a:t>
            </a:r>
            <a:r>
              <a:rPr lang="ja-JP" altLang="en-US" dirty="0"/>
              <a:t>）</a:t>
            </a:r>
          </a:p>
        </p:txBody>
      </p:sp>
      <p:sp>
        <p:nvSpPr>
          <p:cNvPr id="55" name="タイトル 1">
            <a:extLst>
              <a:ext uri="{FF2B5EF4-FFF2-40B4-BE49-F238E27FC236}">
                <a16:creationId xmlns:a16="http://schemas.microsoft.com/office/drawing/2014/main" id="{ABE90143-D2F9-6B1B-1E46-0A46F19CDB00}"/>
              </a:ext>
            </a:extLst>
          </p:cNvPr>
          <p:cNvSpPr>
            <a:spLocks noGrp="1"/>
          </p:cNvSpPr>
          <p:nvPr>
            <p:ph type="title"/>
          </p:nvPr>
        </p:nvSpPr>
        <p:spPr>
          <a:xfrm>
            <a:off x="257453" y="596559"/>
            <a:ext cx="6108215" cy="384492"/>
          </a:xfrm>
        </p:spPr>
        <p:txBody>
          <a:bodyPr>
            <a:normAutofit/>
          </a:bodyPr>
          <a:lstStyle/>
          <a:p>
            <a:r>
              <a:rPr lang="en-US" altLang="ja-JP" sz="1800" dirty="0">
                <a:solidFill>
                  <a:schemeClr val="accent3">
                    <a:lumMod val="60000"/>
                    <a:lumOff val="40000"/>
                  </a:schemeClr>
                </a:solidFill>
              </a:rPr>
              <a:t>POINT 2. </a:t>
            </a:r>
            <a:r>
              <a:rPr lang="ja-JP" altLang="en-US" sz="1800" dirty="0"/>
              <a:t>カスタマイズ可能なクラウド</a:t>
            </a:r>
            <a:endParaRPr kumimoji="1" lang="ja-JP" altLang="en-US" sz="1800" dirty="0"/>
          </a:p>
        </p:txBody>
      </p:sp>
      <p:sp>
        <p:nvSpPr>
          <p:cNvPr id="56" name="テキスト ボックス 55">
            <a:extLst>
              <a:ext uri="{FF2B5EF4-FFF2-40B4-BE49-F238E27FC236}">
                <a16:creationId xmlns:a16="http://schemas.microsoft.com/office/drawing/2014/main" id="{BD6B2110-AFDD-227C-6778-1A965733F0F6}"/>
              </a:ext>
            </a:extLst>
          </p:cNvPr>
          <p:cNvSpPr txBox="1"/>
          <p:nvPr/>
        </p:nvSpPr>
        <p:spPr>
          <a:xfrm>
            <a:off x="4010030" y="4492320"/>
            <a:ext cx="5517373" cy="1790555"/>
          </a:xfrm>
          <a:prstGeom prst="rect">
            <a:avLst/>
          </a:prstGeom>
          <a:noFill/>
        </p:spPr>
        <p:txBody>
          <a:bodyPr wrap="square" rtlCol="0">
            <a:spAutoFit/>
          </a:bodyPr>
          <a:lstStyle/>
          <a:p>
            <a:pPr>
              <a:lnSpc>
                <a:spcPct val="150000"/>
              </a:lnSpc>
            </a:pPr>
            <a:r>
              <a:rPr lang="ja-JP" altLang="en-US" sz="1500" b="1" dirty="0">
                <a:solidFill>
                  <a:srgbClr val="FF0000"/>
                </a:solidFill>
                <a:latin typeface="Yu Gothic" panose="020B0400000000000000" pitchFamily="34" charset="-128"/>
                <a:ea typeface="Yu Gothic" panose="020B0400000000000000" pitchFamily="34" charset="-128"/>
              </a:rPr>
              <a:t>！</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カスタマイズが可能</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sz="1500" b="1" dirty="0">
                <a:solidFill>
                  <a:srgbClr val="FF0000"/>
                </a:solidFill>
                <a:latin typeface="Yu Gothic" panose="020B0400000000000000" pitchFamily="34" charset="-128"/>
                <a:ea typeface="Yu Gothic" panose="020B0400000000000000" pitchFamily="34" charset="-128"/>
              </a:rPr>
              <a:t>！</a:t>
            </a: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必要な機能を確実に開発し、利用できます</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sz="1500" b="1" dirty="0">
                <a:solidFill>
                  <a:srgbClr val="FF0000"/>
                </a:solidFill>
                <a:latin typeface="Yu Gothic" panose="020B0400000000000000" pitchFamily="34" charset="-128"/>
                <a:ea typeface="Yu Gothic" panose="020B0400000000000000" pitchFamily="34" charset="-128"/>
              </a:rPr>
              <a:t>！</a:t>
            </a:r>
            <a:r>
              <a:rPr lang="ja-JP" altLang="en-US" sz="1500" b="1" dirty="0">
                <a:solidFill>
                  <a:schemeClr val="tx1">
                    <a:lumMod val="65000"/>
                    <a:lumOff val="35000"/>
                  </a:schemeClr>
                </a:solidFill>
                <a:latin typeface="Yu Gothic" panose="020B0400000000000000" pitchFamily="34" charset="-128"/>
                <a:ea typeface="Yu Gothic" panose="020B0400000000000000" pitchFamily="34" charset="-128"/>
              </a:rPr>
              <a:t>ハードの性能増強や回線強化等インフラ強化も可能</a:t>
            </a:r>
            <a:endParaRPr lang="en-US" altLang="ja-JP" sz="1500" b="1" dirty="0">
              <a:solidFill>
                <a:schemeClr val="tx1">
                  <a:lumMod val="65000"/>
                  <a:lumOff val="3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sz="1500" b="1" dirty="0">
                <a:solidFill>
                  <a:srgbClr val="0070C0"/>
                </a:solidFill>
                <a:latin typeface="Yu Gothic" panose="020B0400000000000000" pitchFamily="34" charset="-128"/>
                <a:ea typeface="Yu Gothic" panose="020B0400000000000000" pitchFamily="34" charset="-128"/>
              </a:rPr>
              <a:t>！</a:t>
            </a:r>
            <a:r>
              <a:rPr lang="ja-JP" altLang="en-US" sz="1500" b="1" dirty="0">
                <a:solidFill>
                  <a:schemeClr val="tx1">
                    <a:lumMod val="65000"/>
                    <a:lumOff val="35000"/>
                  </a:schemeClr>
                </a:solidFill>
                <a:latin typeface="Yu Gothic" panose="020B0400000000000000" pitchFamily="34" charset="-128"/>
                <a:ea typeface="Yu Gothic" panose="020B0400000000000000" pitchFamily="34" charset="-128"/>
              </a:rPr>
              <a:t>標準機能のバージョンアップも受けられます。</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104" name="テキスト ボックス 103">
            <a:extLst>
              <a:ext uri="{FF2B5EF4-FFF2-40B4-BE49-F238E27FC236}">
                <a16:creationId xmlns:a16="http://schemas.microsoft.com/office/drawing/2014/main" id="{3895EE3E-5B99-7D3A-C81B-8FF837F486FC}"/>
              </a:ext>
            </a:extLst>
          </p:cNvPr>
          <p:cNvSpPr txBox="1"/>
          <p:nvPr/>
        </p:nvSpPr>
        <p:spPr>
          <a:xfrm>
            <a:off x="421287" y="4495920"/>
            <a:ext cx="4317246" cy="1790555"/>
          </a:xfrm>
          <a:prstGeom prst="rect">
            <a:avLst/>
          </a:prstGeom>
          <a:noFill/>
        </p:spPr>
        <p:txBody>
          <a:bodyPr wrap="square" rtlCol="0">
            <a:spAutoFit/>
          </a:bodyPr>
          <a:lstStyle/>
          <a:p>
            <a:pPr>
              <a:lnSpc>
                <a:spcPct val="150000"/>
              </a:lnSpc>
            </a:pP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専用クラウド環境なので　　　・・・・</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sz="1500" b="1" dirty="0">
                <a:solidFill>
                  <a:schemeClr val="tx1">
                    <a:lumMod val="75000"/>
                    <a:lumOff val="25000"/>
                  </a:schemeClr>
                </a:solidFill>
                <a:latin typeface="Yu Gothic" panose="020B0400000000000000" pitchFamily="34" charset="-128"/>
                <a:ea typeface="Yu Gothic" panose="020B0400000000000000" pitchFamily="34" charset="-128"/>
              </a:rPr>
              <a:t>さらに、専用なのに　　　　　・・・・</a:t>
            </a:r>
            <a:endParaRPr lang="en-US" altLang="ja-JP" sz="1500" b="1" dirty="0">
              <a:solidFill>
                <a:schemeClr val="tx1">
                  <a:lumMod val="75000"/>
                  <a:lumOff val="25000"/>
                </a:schemeClr>
              </a:solidFill>
              <a:latin typeface="Yu Gothic" panose="020B0400000000000000" pitchFamily="34" charset="-128"/>
              <a:ea typeface="Yu Gothic" panose="020B0400000000000000" pitchFamily="34" charset="-128"/>
            </a:endParaRPr>
          </a:p>
        </p:txBody>
      </p:sp>
      <p:grpSp>
        <p:nvGrpSpPr>
          <p:cNvPr id="47" name="グループ化 46">
            <a:extLst>
              <a:ext uri="{FF2B5EF4-FFF2-40B4-BE49-F238E27FC236}">
                <a16:creationId xmlns:a16="http://schemas.microsoft.com/office/drawing/2014/main" id="{2682271F-5F08-96D2-4727-093F52075894}"/>
              </a:ext>
            </a:extLst>
          </p:cNvPr>
          <p:cNvGrpSpPr/>
          <p:nvPr/>
        </p:nvGrpSpPr>
        <p:grpSpPr>
          <a:xfrm>
            <a:off x="4422036" y="2461323"/>
            <a:ext cx="530603" cy="904272"/>
            <a:chOff x="3564633" y="5076929"/>
            <a:chExt cx="353766" cy="602901"/>
          </a:xfrm>
        </p:grpSpPr>
        <p:sp>
          <p:nvSpPr>
            <p:cNvPr id="48" name="フリーフォーム 73">
              <a:extLst>
                <a:ext uri="{FF2B5EF4-FFF2-40B4-BE49-F238E27FC236}">
                  <a16:creationId xmlns:a16="http://schemas.microsoft.com/office/drawing/2014/main" id="{F7504083-8317-3CD6-5F40-D239477A00D3}"/>
                </a:ext>
              </a:extLst>
            </p:cNvPr>
            <p:cNvSpPr/>
            <p:nvPr/>
          </p:nvSpPr>
          <p:spPr>
            <a:xfrm>
              <a:off x="3564633" y="5076929"/>
              <a:ext cx="211016" cy="602901"/>
            </a:xfrm>
            <a:custGeom>
              <a:avLst/>
              <a:gdLst>
                <a:gd name="connsiteX0" fmla="*/ 20097 w 311499"/>
                <a:gd name="connsiteY0" fmla="*/ 0 h 1105318"/>
                <a:gd name="connsiteX1" fmla="*/ 311499 w 311499"/>
                <a:gd name="connsiteY1" fmla="*/ 552659 h 1105318"/>
                <a:gd name="connsiteX2" fmla="*/ 0 w 311499"/>
                <a:gd name="connsiteY2" fmla="*/ 1105318 h 1105318"/>
              </a:gdLst>
              <a:ahLst/>
              <a:cxnLst>
                <a:cxn ang="0">
                  <a:pos x="connsiteX0" y="connsiteY0"/>
                </a:cxn>
                <a:cxn ang="0">
                  <a:pos x="connsiteX1" y="connsiteY1"/>
                </a:cxn>
                <a:cxn ang="0">
                  <a:pos x="connsiteX2" y="connsiteY2"/>
                </a:cxn>
              </a:cxnLst>
              <a:rect l="l" t="t" r="r" b="b"/>
              <a:pathLst>
                <a:path w="311499" h="1105318">
                  <a:moveTo>
                    <a:pt x="20097" y="0"/>
                  </a:moveTo>
                  <a:lnTo>
                    <a:pt x="311499" y="552659"/>
                  </a:lnTo>
                  <a:lnTo>
                    <a:pt x="0" y="1105318"/>
                  </a:lnTo>
                </a:path>
              </a:pathLst>
            </a:custGeom>
            <a:noFill/>
            <a:ln w="19050">
              <a:solidFill>
                <a:srgbClr val="E05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49" name="フリーフォーム 74">
              <a:extLst>
                <a:ext uri="{FF2B5EF4-FFF2-40B4-BE49-F238E27FC236}">
                  <a16:creationId xmlns:a16="http://schemas.microsoft.com/office/drawing/2014/main" id="{8A7D0893-C715-3AE9-91C7-37AB0233473A}"/>
                </a:ext>
              </a:extLst>
            </p:cNvPr>
            <p:cNvSpPr/>
            <p:nvPr/>
          </p:nvSpPr>
          <p:spPr>
            <a:xfrm>
              <a:off x="3635375" y="5076929"/>
              <a:ext cx="211016" cy="602901"/>
            </a:xfrm>
            <a:custGeom>
              <a:avLst/>
              <a:gdLst>
                <a:gd name="connsiteX0" fmla="*/ 20097 w 311499"/>
                <a:gd name="connsiteY0" fmla="*/ 0 h 1105318"/>
                <a:gd name="connsiteX1" fmla="*/ 311499 w 311499"/>
                <a:gd name="connsiteY1" fmla="*/ 552659 h 1105318"/>
                <a:gd name="connsiteX2" fmla="*/ 0 w 311499"/>
                <a:gd name="connsiteY2" fmla="*/ 1105318 h 1105318"/>
              </a:gdLst>
              <a:ahLst/>
              <a:cxnLst>
                <a:cxn ang="0">
                  <a:pos x="connsiteX0" y="connsiteY0"/>
                </a:cxn>
                <a:cxn ang="0">
                  <a:pos x="connsiteX1" y="connsiteY1"/>
                </a:cxn>
                <a:cxn ang="0">
                  <a:pos x="connsiteX2" y="connsiteY2"/>
                </a:cxn>
              </a:cxnLst>
              <a:rect l="l" t="t" r="r" b="b"/>
              <a:pathLst>
                <a:path w="311499" h="1105318">
                  <a:moveTo>
                    <a:pt x="20097" y="0"/>
                  </a:moveTo>
                  <a:lnTo>
                    <a:pt x="311499" y="552659"/>
                  </a:lnTo>
                  <a:lnTo>
                    <a:pt x="0" y="1105318"/>
                  </a:lnTo>
                </a:path>
              </a:pathLst>
            </a:custGeom>
            <a:noFill/>
            <a:ln w="19050">
              <a:solidFill>
                <a:srgbClr val="E05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sp>
          <p:nvSpPr>
            <p:cNvPr id="50" name="フリーフォーム 75">
              <a:extLst>
                <a:ext uri="{FF2B5EF4-FFF2-40B4-BE49-F238E27FC236}">
                  <a16:creationId xmlns:a16="http://schemas.microsoft.com/office/drawing/2014/main" id="{FAB22105-6CFF-1AFC-2074-43E7E21A4317}"/>
                </a:ext>
              </a:extLst>
            </p:cNvPr>
            <p:cNvSpPr/>
            <p:nvPr/>
          </p:nvSpPr>
          <p:spPr>
            <a:xfrm>
              <a:off x="3707383" y="5076929"/>
              <a:ext cx="211016" cy="602901"/>
            </a:xfrm>
            <a:custGeom>
              <a:avLst/>
              <a:gdLst>
                <a:gd name="connsiteX0" fmla="*/ 20097 w 311499"/>
                <a:gd name="connsiteY0" fmla="*/ 0 h 1105318"/>
                <a:gd name="connsiteX1" fmla="*/ 311499 w 311499"/>
                <a:gd name="connsiteY1" fmla="*/ 552659 h 1105318"/>
                <a:gd name="connsiteX2" fmla="*/ 0 w 311499"/>
                <a:gd name="connsiteY2" fmla="*/ 1105318 h 1105318"/>
              </a:gdLst>
              <a:ahLst/>
              <a:cxnLst>
                <a:cxn ang="0">
                  <a:pos x="connsiteX0" y="connsiteY0"/>
                </a:cxn>
                <a:cxn ang="0">
                  <a:pos x="connsiteX1" y="connsiteY1"/>
                </a:cxn>
                <a:cxn ang="0">
                  <a:pos x="connsiteX2" y="connsiteY2"/>
                </a:cxn>
              </a:cxnLst>
              <a:rect l="l" t="t" r="r" b="b"/>
              <a:pathLst>
                <a:path w="311499" h="1105318">
                  <a:moveTo>
                    <a:pt x="20097" y="0"/>
                  </a:moveTo>
                  <a:lnTo>
                    <a:pt x="311499" y="552659"/>
                  </a:lnTo>
                  <a:lnTo>
                    <a:pt x="0" y="1105318"/>
                  </a:lnTo>
                </a:path>
              </a:pathLst>
            </a:custGeom>
            <a:noFill/>
            <a:ln w="19050">
              <a:solidFill>
                <a:srgbClr val="E05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grpSp>
      <p:pic>
        <p:nvPicPr>
          <p:cNvPr id="51" name="図 50">
            <a:extLst>
              <a:ext uri="{FF2B5EF4-FFF2-40B4-BE49-F238E27FC236}">
                <a16:creationId xmlns:a16="http://schemas.microsoft.com/office/drawing/2014/main" id="{45A37DB1-038B-638D-31FE-F7839B88D837}"/>
              </a:ext>
            </a:extLst>
          </p:cNvPr>
          <p:cNvPicPr>
            <a:picLocks noChangeAspect="1"/>
          </p:cNvPicPr>
          <p:nvPr/>
        </p:nvPicPr>
        <p:blipFill>
          <a:blip r:embed="rId3"/>
          <a:stretch>
            <a:fillRect/>
          </a:stretch>
        </p:blipFill>
        <p:spPr>
          <a:xfrm>
            <a:off x="8277310" y="2373461"/>
            <a:ext cx="576504" cy="658085"/>
          </a:xfrm>
          <a:prstGeom prst="rect">
            <a:avLst/>
          </a:prstGeom>
        </p:spPr>
      </p:pic>
      <p:grpSp>
        <p:nvGrpSpPr>
          <p:cNvPr id="52" name="グループ化 51">
            <a:extLst>
              <a:ext uri="{FF2B5EF4-FFF2-40B4-BE49-F238E27FC236}">
                <a16:creationId xmlns:a16="http://schemas.microsoft.com/office/drawing/2014/main" id="{20CE7B47-EAA4-DA6E-3601-E75986086219}"/>
              </a:ext>
            </a:extLst>
          </p:cNvPr>
          <p:cNvGrpSpPr/>
          <p:nvPr/>
        </p:nvGrpSpPr>
        <p:grpSpPr>
          <a:xfrm>
            <a:off x="5179690" y="1172641"/>
            <a:ext cx="2883514" cy="3020698"/>
            <a:chOff x="6798745" y="1069428"/>
            <a:chExt cx="3844685" cy="4027597"/>
          </a:xfrm>
        </p:grpSpPr>
        <p:pic>
          <p:nvPicPr>
            <p:cNvPr id="53" name="図 52">
              <a:extLst>
                <a:ext uri="{FF2B5EF4-FFF2-40B4-BE49-F238E27FC236}">
                  <a16:creationId xmlns:a16="http://schemas.microsoft.com/office/drawing/2014/main" id="{6C2889DA-391E-5242-F4E0-0AFFE8D959F7}"/>
                </a:ext>
              </a:extLst>
            </p:cNvPr>
            <p:cNvPicPr>
              <a:picLocks noChangeAspect="1"/>
            </p:cNvPicPr>
            <p:nvPr/>
          </p:nvPicPr>
          <p:blipFill>
            <a:blip r:embed="rId4"/>
            <a:stretch>
              <a:fillRect/>
            </a:stretch>
          </p:blipFill>
          <p:spPr>
            <a:xfrm>
              <a:off x="6798745" y="1924565"/>
              <a:ext cx="3844685" cy="1968852"/>
            </a:xfrm>
            <a:prstGeom prst="rect">
              <a:avLst/>
            </a:prstGeom>
            <a:effectLst>
              <a:outerShdw blurRad="50800" dist="25400" dir="2700000" algn="tl" rotWithShape="0">
                <a:schemeClr val="bg1">
                  <a:lumMod val="50000"/>
                  <a:alpha val="40000"/>
                </a:schemeClr>
              </a:outerShdw>
            </a:effectLst>
          </p:spPr>
        </p:pic>
        <p:sp>
          <p:nvSpPr>
            <p:cNvPr id="54" name="テキスト ボックス 53">
              <a:extLst>
                <a:ext uri="{FF2B5EF4-FFF2-40B4-BE49-F238E27FC236}">
                  <a16:creationId xmlns:a16="http://schemas.microsoft.com/office/drawing/2014/main" id="{29C0834E-A5C2-C16D-C8E6-4621172609BB}"/>
                </a:ext>
              </a:extLst>
            </p:cNvPr>
            <p:cNvSpPr txBox="1"/>
            <p:nvPr/>
          </p:nvSpPr>
          <p:spPr>
            <a:xfrm>
              <a:off x="6861782" y="1069428"/>
              <a:ext cx="3781648" cy="455641"/>
            </a:xfrm>
            <a:prstGeom prst="rect">
              <a:avLst/>
            </a:prstGeom>
            <a:solidFill>
              <a:srgbClr val="72B1C0"/>
            </a:solidFill>
            <a:ln>
              <a:noFill/>
            </a:ln>
            <a:effectLst>
              <a:outerShdw blurRad="50800" dist="25400" dir="2700000" algn="tl" rotWithShape="0">
                <a:schemeClr val="bg1">
                  <a:lumMod val="50000"/>
                  <a:alpha val="40000"/>
                </a:schemeClr>
              </a:outerShdw>
            </a:effectLst>
          </p:spPr>
          <p:style>
            <a:lnRef idx="0">
              <a:scrgbClr r="0" g="0" b="0"/>
            </a:lnRef>
            <a:fillRef idx="0">
              <a:scrgbClr r="0" g="0" b="0"/>
            </a:fillRef>
            <a:effectRef idx="0">
              <a:scrgbClr r="0" g="0" b="0"/>
            </a:effectRef>
            <a:fontRef idx="minor">
              <a:schemeClr val="lt1"/>
            </a:fontRef>
          </p:style>
          <p:txBody>
            <a:bodyPr spcFirstLastPara="0" vert="horz" wrap="square" lIns="35100" tIns="34290" rIns="34290" bIns="34290" numCol="1" spcCol="1270" anchor="ctr" anchorCtr="0">
              <a:noAutofit/>
            </a:bodyPr>
            <a:lstStyle/>
            <a:p>
              <a:pPr algn="ctr" defTabSz="600075">
                <a:lnSpc>
                  <a:spcPct val="90000"/>
                </a:lnSpc>
                <a:spcBef>
                  <a:spcPct val="0"/>
                </a:spcBef>
                <a:spcAft>
                  <a:spcPct val="35000"/>
                </a:spcAft>
              </a:pPr>
              <a:r>
                <a:rPr lang="en-US" altLang="ja-JP" sz="1350" b="1" dirty="0">
                  <a:latin typeface="Yu Gothic" panose="020B0400000000000000" pitchFamily="34" charset="-128"/>
                  <a:ea typeface="Yu Gothic" panose="020B0400000000000000" pitchFamily="34" charset="-128"/>
                </a:rPr>
                <a:t>  </a:t>
              </a:r>
              <a:r>
                <a:rPr lang="ja-JP" altLang="en-US" sz="1350" b="1" dirty="0">
                  <a:latin typeface="Yu Gothic" panose="020B0400000000000000" pitchFamily="34" charset="-128"/>
                  <a:ea typeface="Yu Gothic" panose="020B0400000000000000" pitchFamily="34" charset="-128"/>
                </a:rPr>
                <a:t>ドライブドア（クラウド）</a:t>
              </a:r>
            </a:p>
          </p:txBody>
        </p:sp>
        <p:pic>
          <p:nvPicPr>
            <p:cNvPr id="105" name="図 104">
              <a:extLst>
                <a:ext uri="{FF2B5EF4-FFF2-40B4-BE49-F238E27FC236}">
                  <a16:creationId xmlns:a16="http://schemas.microsoft.com/office/drawing/2014/main" id="{E58EDAE0-53E2-2110-DA8A-458CED167401}"/>
                </a:ext>
              </a:extLst>
            </p:cNvPr>
            <p:cNvPicPr>
              <a:picLocks noChangeAspect="1"/>
            </p:cNvPicPr>
            <p:nvPr/>
          </p:nvPicPr>
          <p:blipFill>
            <a:blip r:embed="rId5"/>
            <a:stretch>
              <a:fillRect/>
            </a:stretch>
          </p:blipFill>
          <p:spPr>
            <a:xfrm>
              <a:off x="6937858" y="4641384"/>
              <a:ext cx="353632" cy="455641"/>
            </a:xfrm>
            <a:prstGeom prst="rect">
              <a:avLst/>
            </a:prstGeom>
          </p:spPr>
        </p:pic>
        <p:pic>
          <p:nvPicPr>
            <p:cNvPr id="106" name="図 105">
              <a:extLst>
                <a:ext uri="{FF2B5EF4-FFF2-40B4-BE49-F238E27FC236}">
                  <a16:creationId xmlns:a16="http://schemas.microsoft.com/office/drawing/2014/main" id="{9F260CAA-6F88-426A-8097-AF2D78C037FC}"/>
                </a:ext>
              </a:extLst>
            </p:cNvPr>
            <p:cNvPicPr>
              <a:picLocks noChangeAspect="1"/>
            </p:cNvPicPr>
            <p:nvPr/>
          </p:nvPicPr>
          <p:blipFill>
            <a:blip r:embed="rId5"/>
            <a:stretch>
              <a:fillRect/>
            </a:stretch>
          </p:blipFill>
          <p:spPr>
            <a:xfrm>
              <a:off x="7407758" y="4641384"/>
              <a:ext cx="353632" cy="455641"/>
            </a:xfrm>
            <a:prstGeom prst="rect">
              <a:avLst/>
            </a:prstGeom>
          </p:spPr>
        </p:pic>
        <p:pic>
          <p:nvPicPr>
            <p:cNvPr id="107" name="図 106">
              <a:extLst>
                <a:ext uri="{FF2B5EF4-FFF2-40B4-BE49-F238E27FC236}">
                  <a16:creationId xmlns:a16="http://schemas.microsoft.com/office/drawing/2014/main" id="{ABEB3634-6AF0-479D-FD9A-67FE84A1C529}"/>
                </a:ext>
              </a:extLst>
            </p:cNvPr>
            <p:cNvPicPr>
              <a:picLocks noChangeAspect="1"/>
            </p:cNvPicPr>
            <p:nvPr/>
          </p:nvPicPr>
          <p:blipFill>
            <a:blip r:embed="rId5"/>
            <a:stretch>
              <a:fillRect/>
            </a:stretch>
          </p:blipFill>
          <p:spPr>
            <a:xfrm>
              <a:off x="7877658" y="4641384"/>
              <a:ext cx="353632" cy="455641"/>
            </a:xfrm>
            <a:prstGeom prst="rect">
              <a:avLst/>
            </a:prstGeom>
          </p:spPr>
        </p:pic>
        <p:pic>
          <p:nvPicPr>
            <p:cNvPr id="108" name="図 107">
              <a:extLst>
                <a:ext uri="{FF2B5EF4-FFF2-40B4-BE49-F238E27FC236}">
                  <a16:creationId xmlns:a16="http://schemas.microsoft.com/office/drawing/2014/main" id="{988CB495-AB57-E244-E86B-0E5790B44BC0}"/>
                </a:ext>
              </a:extLst>
            </p:cNvPr>
            <p:cNvPicPr>
              <a:picLocks noChangeAspect="1"/>
            </p:cNvPicPr>
            <p:nvPr/>
          </p:nvPicPr>
          <p:blipFill>
            <a:blip r:embed="rId5"/>
            <a:stretch>
              <a:fillRect/>
            </a:stretch>
          </p:blipFill>
          <p:spPr>
            <a:xfrm>
              <a:off x="8347558" y="4641384"/>
              <a:ext cx="353632" cy="455641"/>
            </a:xfrm>
            <a:prstGeom prst="rect">
              <a:avLst/>
            </a:prstGeom>
          </p:spPr>
        </p:pic>
        <p:pic>
          <p:nvPicPr>
            <p:cNvPr id="109" name="図 108">
              <a:extLst>
                <a:ext uri="{FF2B5EF4-FFF2-40B4-BE49-F238E27FC236}">
                  <a16:creationId xmlns:a16="http://schemas.microsoft.com/office/drawing/2014/main" id="{F19A077D-4662-DA95-FE04-CA29DCC16C43}"/>
                </a:ext>
              </a:extLst>
            </p:cNvPr>
            <p:cNvPicPr>
              <a:picLocks noChangeAspect="1"/>
            </p:cNvPicPr>
            <p:nvPr/>
          </p:nvPicPr>
          <p:blipFill>
            <a:blip r:embed="rId6"/>
            <a:stretch>
              <a:fillRect/>
            </a:stretch>
          </p:blipFill>
          <p:spPr>
            <a:xfrm>
              <a:off x="8906747" y="4565926"/>
              <a:ext cx="808617" cy="504627"/>
            </a:xfrm>
            <a:prstGeom prst="rect">
              <a:avLst/>
            </a:prstGeom>
          </p:spPr>
        </p:pic>
        <p:pic>
          <p:nvPicPr>
            <p:cNvPr id="110" name="図 109">
              <a:extLst>
                <a:ext uri="{FF2B5EF4-FFF2-40B4-BE49-F238E27FC236}">
                  <a16:creationId xmlns:a16="http://schemas.microsoft.com/office/drawing/2014/main" id="{6B9C7702-287A-2E98-78F9-9D0FA408CACD}"/>
                </a:ext>
              </a:extLst>
            </p:cNvPr>
            <p:cNvPicPr>
              <a:picLocks noChangeAspect="1"/>
            </p:cNvPicPr>
            <p:nvPr/>
          </p:nvPicPr>
          <p:blipFill>
            <a:blip r:embed="rId6"/>
            <a:stretch>
              <a:fillRect/>
            </a:stretch>
          </p:blipFill>
          <p:spPr>
            <a:xfrm>
              <a:off x="9771553" y="4565926"/>
              <a:ext cx="808617" cy="504627"/>
            </a:xfrm>
            <a:prstGeom prst="rect">
              <a:avLst/>
            </a:prstGeom>
          </p:spPr>
        </p:pic>
        <p:cxnSp>
          <p:nvCxnSpPr>
            <p:cNvPr id="111" name="直線コネクタ 110">
              <a:extLst>
                <a:ext uri="{FF2B5EF4-FFF2-40B4-BE49-F238E27FC236}">
                  <a16:creationId xmlns:a16="http://schemas.microsoft.com/office/drawing/2014/main" id="{3AD03B62-83B9-FF1B-DA20-391253FAFB9A}"/>
                </a:ext>
              </a:extLst>
            </p:cNvPr>
            <p:cNvCxnSpPr>
              <a:cxnSpLocks/>
              <a:stCxn id="133" idx="2"/>
              <a:endCxn id="106" idx="0"/>
            </p:cNvCxnSpPr>
            <p:nvPr/>
          </p:nvCxnSpPr>
          <p:spPr>
            <a:xfrm flipH="1">
              <a:off x="7584574" y="3827312"/>
              <a:ext cx="1117" cy="814072"/>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C6D878AE-DB12-C360-886D-0574E725B6A5}"/>
                </a:ext>
              </a:extLst>
            </p:cNvPr>
            <p:cNvCxnSpPr>
              <a:cxnSpLocks/>
              <a:stCxn id="134" idx="2"/>
              <a:endCxn id="107" idx="0"/>
            </p:cNvCxnSpPr>
            <p:nvPr/>
          </p:nvCxnSpPr>
          <p:spPr>
            <a:xfrm flipH="1">
              <a:off x="8054474" y="3827312"/>
              <a:ext cx="1505" cy="814072"/>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a:extLst>
                <a:ext uri="{FF2B5EF4-FFF2-40B4-BE49-F238E27FC236}">
                  <a16:creationId xmlns:a16="http://schemas.microsoft.com/office/drawing/2014/main" id="{2DD76E53-3BF3-DE8B-7CBD-8FC78E82F12C}"/>
                </a:ext>
              </a:extLst>
            </p:cNvPr>
            <p:cNvCxnSpPr>
              <a:cxnSpLocks/>
              <a:stCxn id="132" idx="2"/>
              <a:endCxn id="105" idx="0"/>
            </p:cNvCxnSpPr>
            <p:nvPr/>
          </p:nvCxnSpPr>
          <p:spPr>
            <a:xfrm>
              <a:off x="7114674" y="3816017"/>
              <a:ext cx="0" cy="825367"/>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4" name="フリーフォーム 67">
              <a:extLst>
                <a:ext uri="{FF2B5EF4-FFF2-40B4-BE49-F238E27FC236}">
                  <a16:creationId xmlns:a16="http://schemas.microsoft.com/office/drawing/2014/main" id="{78366F7C-DB56-1116-71BB-C675EBC4E405}"/>
                </a:ext>
              </a:extLst>
            </p:cNvPr>
            <p:cNvSpPr/>
            <p:nvPr/>
          </p:nvSpPr>
          <p:spPr>
            <a:xfrm>
              <a:off x="9288813" y="4349058"/>
              <a:ext cx="1004551" cy="213131"/>
            </a:xfrm>
            <a:custGeom>
              <a:avLst/>
              <a:gdLst>
                <a:gd name="connsiteX0" fmla="*/ 0 w 2358190"/>
                <a:gd name="connsiteY0" fmla="*/ 206256 h 213131"/>
                <a:gd name="connsiteX1" fmla="*/ 0 w 2358190"/>
                <a:gd name="connsiteY1" fmla="*/ 0 h 213131"/>
                <a:gd name="connsiteX2" fmla="*/ 2358190 w 2358190"/>
                <a:gd name="connsiteY2" fmla="*/ 0 h 213131"/>
                <a:gd name="connsiteX3" fmla="*/ 2358190 w 2358190"/>
                <a:gd name="connsiteY3" fmla="*/ 213131 h 213131"/>
              </a:gdLst>
              <a:ahLst/>
              <a:cxnLst>
                <a:cxn ang="0">
                  <a:pos x="connsiteX0" y="connsiteY0"/>
                </a:cxn>
                <a:cxn ang="0">
                  <a:pos x="connsiteX1" y="connsiteY1"/>
                </a:cxn>
                <a:cxn ang="0">
                  <a:pos x="connsiteX2" y="connsiteY2"/>
                </a:cxn>
                <a:cxn ang="0">
                  <a:pos x="connsiteX3" y="connsiteY3"/>
                </a:cxn>
              </a:cxnLst>
              <a:rect l="l" t="t" r="r" b="b"/>
              <a:pathLst>
                <a:path w="2358190" h="213131">
                  <a:moveTo>
                    <a:pt x="0" y="206256"/>
                  </a:moveTo>
                  <a:lnTo>
                    <a:pt x="0" y="0"/>
                  </a:lnTo>
                  <a:lnTo>
                    <a:pt x="2358190" y="0"/>
                  </a:lnTo>
                  <a:lnTo>
                    <a:pt x="2358190" y="213131"/>
                  </a:lnTo>
                </a:path>
              </a:pathLst>
            </a:custGeom>
            <a:noFill/>
            <a:ln w="28575">
              <a:solidFill>
                <a:srgbClr val="72B1C0"/>
              </a:solid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cxnSp>
          <p:nvCxnSpPr>
            <p:cNvPr id="115" name="直線コネクタ 114">
              <a:extLst>
                <a:ext uri="{FF2B5EF4-FFF2-40B4-BE49-F238E27FC236}">
                  <a16:creationId xmlns:a16="http://schemas.microsoft.com/office/drawing/2014/main" id="{BC9B8CE3-4B1B-D26D-E677-F4810E7F4001}"/>
                </a:ext>
              </a:extLst>
            </p:cNvPr>
            <p:cNvCxnSpPr>
              <a:cxnSpLocks/>
            </p:cNvCxnSpPr>
            <p:nvPr/>
          </p:nvCxnSpPr>
          <p:spPr>
            <a:xfrm>
              <a:off x="9283558" y="3681217"/>
              <a:ext cx="6686" cy="662586"/>
            </a:xfrm>
            <a:prstGeom prst="line">
              <a:avLst/>
            </a:prstGeom>
            <a:ln w="28575">
              <a:solidFill>
                <a:srgbClr val="72B1C0"/>
              </a:solidFill>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3BD8FD3C-EF26-7398-373F-9944141A7911}"/>
                </a:ext>
              </a:extLst>
            </p:cNvPr>
            <p:cNvCxnSpPr>
              <a:cxnSpLocks/>
              <a:stCxn id="135" idx="2"/>
              <a:endCxn id="108" idx="0"/>
            </p:cNvCxnSpPr>
            <p:nvPr/>
          </p:nvCxnSpPr>
          <p:spPr>
            <a:xfrm>
              <a:off x="8523853" y="3837844"/>
              <a:ext cx="521" cy="80354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7" name="グループ化 116">
            <a:extLst>
              <a:ext uri="{FF2B5EF4-FFF2-40B4-BE49-F238E27FC236}">
                <a16:creationId xmlns:a16="http://schemas.microsoft.com/office/drawing/2014/main" id="{257005AF-66A7-861F-8A1A-42E1D9BBC282}"/>
              </a:ext>
            </a:extLst>
          </p:cNvPr>
          <p:cNvGrpSpPr/>
          <p:nvPr/>
        </p:nvGrpSpPr>
        <p:grpSpPr>
          <a:xfrm>
            <a:off x="1335445" y="1172641"/>
            <a:ext cx="2636655" cy="3020698"/>
            <a:chOff x="1673087" y="1069428"/>
            <a:chExt cx="3515539" cy="4027597"/>
          </a:xfrm>
        </p:grpSpPr>
        <p:sp>
          <p:nvSpPr>
            <p:cNvPr id="118" name="テキスト ボックス 117">
              <a:extLst>
                <a:ext uri="{FF2B5EF4-FFF2-40B4-BE49-F238E27FC236}">
                  <a16:creationId xmlns:a16="http://schemas.microsoft.com/office/drawing/2014/main" id="{BCE2CD0A-D5A6-621D-579B-99BE846C6169}"/>
                </a:ext>
              </a:extLst>
            </p:cNvPr>
            <p:cNvSpPr txBox="1"/>
            <p:nvPr/>
          </p:nvSpPr>
          <p:spPr>
            <a:xfrm>
              <a:off x="1673087" y="1069428"/>
              <a:ext cx="3515539" cy="455641"/>
            </a:xfrm>
            <a:prstGeom prst="rect">
              <a:avLst/>
            </a:prstGeom>
            <a:solidFill>
              <a:schemeClr val="bg1">
                <a:lumMod val="95000"/>
              </a:schemeClr>
            </a:solidFill>
            <a:effectLst>
              <a:outerShdw blurRad="50800" dist="25400" dir="2700000" algn="tl" rotWithShape="0">
                <a:schemeClr val="bg1">
                  <a:lumMod val="50000"/>
                  <a:alpha val="40000"/>
                </a:schemeClr>
              </a:outerShdw>
            </a:effectLst>
          </p:spPr>
          <p:style>
            <a:lnRef idx="0">
              <a:scrgbClr r="0" g="0" b="0"/>
            </a:lnRef>
            <a:fillRef idx="0">
              <a:scrgbClr r="0" g="0" b="0"/>
            </a:fillRef>
            <a:effectRef idx="0">
              <a:scrgbClr r="0" g="0" b="0"/>
            </a:effectRef>
            <a:fontRef idx="minor">
              <a:schemeClr val="lt1"/>
            </a:fontRef>
          </p:style>
          <p:txBody>
            <a:bodyPr spcFirstLastPara="0" vert="horz" wrap="square" lIns="35100" tIns="34290" rIns="34290" bIns="34290" numCol="1" spcCol="1270" anchor="ctr" anchorCtr="0">
              <a:noAutofit/>
            </a:bodyPr>
            <a:lstStyle/>
            <a:p>
              <a:pPr algn="ctr" defTabSz="600075">
                <a:lnSpc>
                  <a:spcPct val="90000"/>
                </a:lnSpc>
                <a:spcBef>
                  <a:spcPct val="0"/>
                </a:spcBef>
                <a:spcAft>
                  <a:spcPct val="35000"/>
                </a:spcAft>
              </a:pPr>
              <a:r>
                <a:rPr lang="ja-JP" altLang="en-US" sz="1350" b="1" dirty="0">
                  <a:solidFill>
                    <a:schemeClr val="tx1">
                      <a:lumMod val="75000"/>
                      <a:lumOff val="25000"/>
                    </a:schemeClr>
                  </a:solidFill>
                  <a:latin typeface="Yu Gothic" panose="020B0400000000000000" pitchFamily="34" charset="-128"/>
                  <a:ea typeface="Yu Gothic" panose="020B0400000000000000" pitchFamily="34" charset="-128"/>
                </a:rPr>
                <a:t>一般的なクラウド</a:t>
              </a:r>
            </a:p>
          </p:txBody>
        </p:sp>
        <p:pic>
          <p:nvPicPr>
            <p:cNvPr id="119" name="図 118">
              <a:extLst>
                <a:ext uri="{FF2B5EF4-FFF2-40B4-BE49-F238E27FC236}">
                  <a16:creationId xmlns:a16="http://schemas.microsoft.com/office/drawing/2014/main" id="{0ED56171-6E1E-C9DE-0448-FA09C0AB4BF9}"/>
                </a:ext>
              </a:extLst>
            </p:cNvPr>
            <p:cNvPicPr>
              <a:picLocks noChangeAspect="1"/>
            </p:cNvPicPr>
            <p:nvPr/>
          </p:nvPicPr>
          <p:blipFill>
            <a:blip r:embed="rId5"/>
            <a:stretch>
              <a:fillRect/>
            </a:stretch>
          </p:blipFill>
          <p:spPr>
            <a:xfrm>
              <a:off x="2024852" y="4641384"/>
              <a:ext cx="353632" cy="455641"/>
            </a:xfrm>
            <a:prstGeom prst="rect">
              <a:avLst/>
            </a:prstGeom>
          </p:spPr>
        </p:pic>
        <p:pic>
          <p:nvPicPr>
            <p:cNvPr id="120" name="図 119">
              <a:extLst>
                <a:ext uri="{FF2B5EF4-FFF2-40B4-BE49-F238E27FC236}">
                  <a16:creationId xmlns:a16="http://schemas.microsoft.com/office/drawing/2014/main" id="{0AEC1F5C-F3A6-309F-0860-C5782FEC8950}"/>
                </a:ext>
              </a:extLst>
            </p:cNvPr>
            <p:cNvPicPr>
              <a:picLocks noChangeAspect="1"/>
            </p:cNvPicPr>
            <p:nvPr/>
          </p:nvPicPr>
          <p:blipFill>
            <a:blip r:embed="rId5"/>
            <a:stretch>
              <a:fillRect/>
            </a:stretch>
          </p:blipFill>
          <p:spPr>
            <a:xfrm>
              <a:off x="2494752" y="4641384"/>
              <a:ext cx="353632" cy="455641"/>
            </a:xfrm>
            <a:prstGeom prst="rect">
              <a:avLst/>
            </a:prstGeom>
          </p:spPr>
        </p:pic>
        <p:pic>
          <p:nvPicPr>
            <p:cNvPr id="121" name="図 120">
              <a:extLst>
                <a:ext uri="{FF2B5EF4-FFF2-40B4-BE49-F238E27FC236}">
                  <a16:creationId xmlns:a16="http://schemas.microsoft.com/office/drawing/2014/main" id="{98309139-1F50-3D1F-EB54-13AEE9B0EBEA}"/>
                </a:ext>
              </a:extLst>
            </p:cNvPr>
            <p:cNvPicPr>
              <a:picLocks noChangeAspect="1"/>
            </p:cNvPicPr>
            <p:nvPr/>
          </p:nvPicPr>
          <p:blipFill>
            <a:blip r:embed="rId5"/>
            <a:stretch>
              <a:fillRect/>
            </a:stretch>
          </p:blipFill>
          <p:spPr>
            <a:xfrm>
              <a:off x="2964652" y="4641384"/>
              <a:ext cx="353632" cy="455641"/>
            </a:xfrm>
            <a:prstGeom prst="rect">
              <a:avLst/>
            </a:prstGeom>
          </p:spPr>
        </p:pic>
        <p:pic>
          <p:nvPicPr>
            <p:cNvPr id="122" name="図 121">
              <a:extLst>
                <a:ext uri="{FF2B5EF4-FFF2-40B4-BE49-F238E27FC236}">
                  <a16:creationId xmlns:a16="http://schemas.microsoft.com/office/drawing/2014/main" id="{E94E802F-AD98-C609-ECBA-3C3339723F22}"/>
                </a:ext>
              </a:extLst>
            </p:cNvPr>
            <p:cNvPicPr>
              <a:picLocks noChangeAspect="1"/>
            </p:cNvPicPr>
            <p:nvPr/>
          </p:nvPicPr>
          <p:blipFill>
            <a:blip r:embed="rId5"/>
            <a:stretch>
              <a:fillRect/>
            </a:stretch>
          </p:blipFill>
          <p:spPr>
            <a:xfrm>
              <a:off x="3434552" y="4641384"/>
              <a:ext cx="353632" cy="455641"/>
            </a:xfrm>
            <a:prstGeom prst="rect">
              <a:avLst/>
            </a:prstGeom>
          </p:spPr>
        </p:pic>
        <p:pic>
          <p:nvPicPr>
            <p:cNvPr id="123" name="図 122">
              <a:extLst>
                <a:ext uri="{FF2B5EF4-FFF2-40B4-BE49-F238E27FC236}">
                  <a16:creationId xmlns:a16="http://schemas.microsoft.com/office/drawing/2014/main" id="{D6B88EC4-8F59-84F7-A97D-91F45CD80B00}"/>
                </a:ext>
              </a:extLst>
            </p:cNvPr>
            <p:cNvPicPr>
              <a:picLocks noChangeAspect="1"/>
            </p:cNvPicPr>
            <p:nvPr/>
          </p:nvPicPr>
          <p:blipFill>
            <a:blip r:embed="rId5"/>
            <a:stretch>
              <a:fillRect/>
            </a:stretch>
          </p:blipFill>
          <p:spPr>
            <a:xfrm>
              <a:off x="3904452" y="4641384"/>
              <a:ext cx="353632" cy="455641"/>
            </a:xfrm>
            <a:prstGeom prst="rect">
              <a:avLst/>
            </a:prstGeom>
          </p:spPr>
        </p:pic>
        <p:pic>
          <p:nvPicPr>
            <p:cNvPr id="124" name="図 123">
              <a:extLst>
                <a:ext uri="{FF2B5EF4-FFF2-40B4-BE49-F238E27FC236}">
                  <a16:creationId xmlns:a16="http://schemas.microsoft.com/office/drawing/2014/main" id="{B3E1F042-9C67-1F3D-1CA7-B39830661F7F}"/>
                </a:ext>
              </a:extLst>
            </p:cNvPr>
            <p:cNvPicPr>
              <a:picLocks noChangeAspect="1"/>
            </p:cNvPicPr>
            <p:nvPr/>
          </p:nvPicPr>
          <p:blipFill>
            <a:blip r:embed="rId5"/>
            <a:stretch>
              <a:fillRect/>
            </a:stretch>
          </p:blipFill>
          <p:spPr>
            <a:xfrm>
              <a:off x="4374352" y="4641384"/>
              <a:ext cx="353632" cy="455641"/>
            </a:xfrm>
            <a:prstGeom prst="rect">
              <a:avLst/>
            </a:prstGeom>
          </p:spPr>
        </p:pic>
        <p:sp>
          <p:nvSpPr>
            <p:cNvPr id="125" name="フリーフォーム 49">
              <a:extLst>
                <a:ext uri="{FF2B5EF4-FFF2-40B4-BE49-F238E27FC236}">
                  <a16:creationId xmlns:a16="http://schemas.microsoft.com/office/drawing/2014/main" id="{7143D83F-B605-DEEF-2486-41D3C267D768}"/>
                </a:ext>
              </a:extLst>
            </p:cNvPr>
            <p:cNvSpPr/>
            <p:nvPr/>
          </p:nvSpPr>
          <p:spPr>
            <a:xfrm>
              <a:off x="2182299" y="4349058"/>
              <a:ext cx="2358190" cy="213131"/>
            </a:xfrm>
            <a:custGeom>
              <a:avLst/>
              <a:gdLst>
                <a:gd name="connsiteX0" fmla="*/ 0 w 2358190"/>
                <a:gd name="connsiteY0" fmla="*/ 206256 h 213131"/>
                <a:gd name="connsiteX1" fmla="*/ 0 w 2358190"/>
                <a:gd name="connsiteY1" fmla="*/ 0 h 213131"/>
                <a:gd name="connsiteX2" fmla="*/ 2358190 w 2358190"/>
                <a:gd name="connsiteY2" fmla="*/ 0 h 213131"/>
                <a:gd name="connsiteX3" fmla="*/ 2358190 w 2358190"/>
                <a:gd name="connsiteY3" fmla="*/ 213131 h 213131"/>
              </a:gdLst>
              <a:ahLst/>
              <a:cxnLst>
                <a:cxn ang="0">
                  <a:pos x="connsiteX0" y="connsiteY0"/>
                </a:cxn>
                <a:cxn ang="0">
                  <a:pos x="connsiteX1" y="connsiteY1"/>
                </a:cxn>
                <a:cxn ang="0">
                  <a:pos x="connsiteX2" y="connsiteY2"/>
                </a:cxn>
                <a:cxn ang="0">
                  <a:pos x="connsiteX3" y="connsiteY3"/>
                </a:cxn>
              </a:cxnLst>
              <a:rect l="l" t="t" r="r" b="b"/>
              <a:pathLst>
                <a:path w="2358190" h="213131">
                  <a:moveTo>
                    <a:pt x="0" y="206256"/>
                  </a:moveTo>
                  <a:lnTo>
                    <a:pt x="0" y="0"/>
                  </a:lnTo>
                  <a:lnTo>
                    <a:pt x="2358190" y="0"/>
                  </a:lnTo>
                  <a:lnTo>
                    <a:pt x="2358190" y="213131"/>
                  </a:lnTo>
                </a:path>
              </a:pathLst>
            </a:custGeom>
            <a:noFill/>
            <a:ln w="28575">
              <a:solidFill>
                <a:schemeClr val="bg1">
                  <a:lumMod val="50000"/>
                </a:schemeClr>
              </a:solid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1350" b="1">
                <a:latin typeface="Yu Gothic" panose="020B0400000000000000" pitchFamily="34" charset="-128"/>
                <a:ea typeface="Yu Gothic" panose="020B0400000000000000" pitchFamily="34" charset="-128"/>
              </a:endParaRPr>
            </a:p>
          </p:txBody>
        </p:sp>
        <p:cxnSp>
          <p:nvCxnSpPr>
            <p:cNvPr id="126" name="直線コネクタ 125">
              <a:extLst>
                <a:ext uri="{FF2B5EF4-FFF2-40B4-BE49-F238E27FC236}">
                  <a16:creationId xmlns:a16="http://schemas.microsoft.com/office/drawing/2014/main" id="{1B157830-482D-6B6F-3CAF-FA32E9DCB215}"/>
                </a:ext>
              </a:extLst>
            </p:cNvPr>
            <p:cNvCxnSpPr>
              <a:cxnSpLocks/>
            </p:cNvCxnSpPr>
            <p:nvPr/>
          </p:nvCxnSpPr>
          <p:spPr>
            <a:xfrm>
              <a:off x="2671568"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線コネクタ 126">
              <a:extLst>
                <a:ext uri="{FF2B5EF4-FFF2-40B4-BE49-F238E27FC236}">
                  <a16:creationId xmlns:a16="http://schemas.microsoft.com/office/drawing/2014/main" id="{F32697FE-3935-62DE-808D-55A356CBE03B}"/>
                </a:ext>
              </a:extLst>
            </p:cNvPr>
            <p:cNvCxnSpPr>
              <a:cxnSpLocks/>
            </p:cNvCxnSpPr>
            <p:nvPr/>
          </p:nvCxnSpPr>
          <p:spPr>
            <a:xfrm>
              <a:off x="3145956"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線コネクタ 127">
              <a:extLst>
                <a:ext uri="{FF2B5EF4-FFF2-40B4-BE49-F238E27FC236}">
                  <a16:creationId xmlns:a16="http://schemas.microsoft.com/office/drawing/2014/main" id="{F79815BB-0B4A-D179-581C-AB3D36F153BD}"/>
                </a:ext>
              </a:extLst>
            </p:cNvPr>
            <p:cNvCxnSpPr>
              <a:cxnSpLocks/>
            </p:cNvCxnSpPr>
            <p:nvPr/>
          </p:nvCxnSpPr>
          <p:spPr>
            <a:xfrm>
              <a:off x="3613469"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9" name="直線コネクタ 128">
              <a:extLst>
                <a:ext uri="{FF2B5EF4-FFF2-40B4-BE49-F238E27FC236}">
                  <a16:creationId xmlns:a16="http://schemas.microsoft.com/office/drawing/2014/main" id="{9E837F0B-C286-C796-9AC7-68409F716B45}"/>
                </a:ext>
              </a:extLst>
            </p:cNvPr>
            <p:cNvCxnSpPr>
              <a:cxnSpLocks/>
            </p:cNvCxnSpPr>
            <p:nvPr/>
          </p:nvCxnSpPr>
          <p:spPr>
            <a:xfrm>
              <a:off x="4067232" y="4349058"/>
              <a:ext cx="0" cy="18725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線コネクタ 129">
              <a:extLst>
                <a:ext uri="{FF2B5EF4-FFF2-40B4-BE49-F238E27FC236}">
                  <a16:creationId xmlns:a16="http://schemas.microsoft.com/office/drawing/2014/main" id="{C6451FDC-92BA-8B5B-3AB8-D1BE5E0044BA}"/>
                </a:ext>
              </a:extLst>
            </p:cNvPr>
            <p:cNvCxnSpPr>
              <a:cxnSpLocks/>
            </p:cNvCxnSpPr>
            <p:nvPr/>
          </p:nvCxnSpPr>
          <p:spPr>
            <a:xfrm>
              <a:off x="3379712" y="3664880"/>
              <a:ext cx="0" cy="678923"/>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1" name="図 130">
              <a:extLst>
                <a:ext uri="{FF2B5EF4-FFF2-40B4-BE49-F238E27FC236}">
                  <a16:creationId xmlns:a16="http://schemas.microsoft.com/office/drawing/2014/main" id="{9FE3C4FD-1F58-F75A-DD7C-A2F0C7D3CE79}"/>
                </a:ext>
              </a:extLst>
            </p:cNvPr>
            <p:cNvPicPr>
              <a:picLocks noChangeAspect="1"/>
            </p:cNvPicPr>
            <p:nvPr/>
          </p:nvPicPr>
          <p:blipFill>
            <a:blip r:embed="rId7"/>
            <a:stretch>
              <a:fillRect/>
            </a:stretch>
          </p:blipFill>
          <p:spPr>
            <a:xfrm>
              <a:off x="2113017" y="1924565"/>
              <a:ext cx="2501900" cy="1828800"/>
            </a:xfrm>
            <a:prstGeom prst="rect">
              <a:avLst/>
            </a:prstGeom>
            <a:effectLst>
              <a:outerShdw blurRad="50800" dist="25400" dir="2700000" algn="tl" rotWithShape="0">
                <a:schemeClr val="bg1">
                  <a:lumMod val="50000"/>
                  <a:alpha val="40000"/>
                </a:schemeClr>
              </a:outerShdw>
            </a:effectLst>
          </p:spPr>
        </p:pic>
      </p:grpSp>
      <p:pic>
        <p:nvPicPr>
          <p:cNvPr id="132" name="図 131">
            <a:extLst>
              <a:ext uri="{FF2B5EF4-FFF2-40B4-BE49-F238E27FC236}">
                <a16:creationId xmlns:a16="http://schemas.microsoft.com/office/drawing/2014/main" id="{A041D8B2-00B9-D201-EAA6-202815DA40F6}"/>
              </a:ext>
            </a:extLst>
          </p:cNvPr>
          <p:cNvPicPr>
            <a:picLocks noChangeAspect="1"/>
          </p:cNvPicPr>
          <p:nvPr/>
        </p:nvPicPr>
        <p:blipFill>
          <a:blip r:embed="rId8"/>
          <a:stretch>
            <a:fillRect/>
          </a:stretch>
        </p:blipFill>
        <p:spPr>
          <a:xfrm>
            <a:off x="5304182" y="3013440"/>
            <a:ext cx="224910" cy="219143"/>
          </a:xfrm>
          <a:prstGeom prst="rect">
            <a:avLst/>
          </a:prstGeom>
        </p:spPr>
      </p:pic>
      <p:pic>
        <p:nvPicPr>
          <p:cNvPr id="133" name="図 132">
            <a:extLst>
              <a:ext uri="{FF2B5EF4-FFF2-40B4-BE49-F238E27FC236}">
                <a16:creationId xmlns:a16="http://schemas.microsoft.com/office/drawing/2014/main" id="{6A650DDD-C05E-47EB-5D30-EEA3DA39C562}"/>
              </a:ext>
            </a:extLst>
          </p:cNvPr>
          <p:cNvPicPr>
            <a:picLocks noChangeAspect="1"/>
          </p:cNvPicPr>
          <p:nvPr/>
        </p:nvPicPr>
        <p:blipFill>
          <a:blip r:embed="rId8"/>
          <a:stretch>
            <a:fillRect/>
          </a:stretch>
        </p:blipFill>
        <p:spPr>
          <a:xfrm>
            <a:off x="5657445" y="3021911"/>
            <a:ext cx="224910" cy="219143"/>
          </a:xfrm>
          <a:prstGeom prst="rect">
            <a:avLst/>
          </a:prstGeom>
        </p:spPr>
      </p:pic>
      <p:pic>
        <p:nvPicPr>
          <p:cNvPr id="134" name="図 133">
            <a:extLst>
              <a:ext uri="{FF2B5EF4-FFF2-40B4-BE49-F238E27FC236}">
                <a16:creationId xmlns:a16="http://schemas.microsoft.com/office/drawing/2014/main" id="{F11E1052-896B-1FB3-BCA6-F37CCD7B08D2}"/>
              </a:ext>
            </a:extLst>
          </p:cNvPr>
          <p:cNvPicPr>
            <a:picLocks noChangeAspect="1"/>
          </p:cNvPicPr>
          <p:nvPr/>
        </p:nvPicPr>
        <p:blipFill>
          <a:blip r:embed="rId8"/>
          <a:stretch>
            <a:fillRect/>
          </a:stretch>
        </p:blipFill>
        <p:spPr>
          <a:xfrm>
            <a:off x="6010161" y="3021911"/>
            <a:ext cx="224910" cy="219143"/>
          </a:xfrm>
          <a:prstGeom prst="rect">
            <a:avLst/>
          </a:prstGeom>
        </p:spPr>
      </p:pic>
      <p:pic>
        <p:nvPicPr>
          <p:cNvPr id="135" name="図 134">
            <a:extLst>
              <a:ext uri="{FF2B5EF4-FFF2-40B4-BE49-F238E27FC236}">
                <a16:creationId xmlns:a16="http://schemas.microsoft.com/office/drawing/2014/main" id="{03193E09-FCD6-2675-71DC-624729D1D7B6}"/>
              </a:ext>
            </a:extLst>
          </p:cNvPr>
          <p:cNvPicPr>
            <a:picLocks noChangeAspect="1"/>
          </p:cNvPicPr>
          <p:nvPr/>
        </p:nvPicPr>
        <p:blipFill>
          <a:blip r:embed="rId8"/>
          <a:stretch>
            <a:fillRect/>
          </a:stretch>
        </p:blipFill>
        <p:spPr>
          <a:xfrm>
            <a:off x="6361066" y="3029810"/>
            <a:ext cx="224910" cy="219143"/>
          </a:xfrm>
          <a:prstGeom prst="rect">
            <a:avLst/>
          </a:prstGeom>
        </p:spPr>
      </p:pic>
      <p:sp>
        <p:nvSpPr>
          <p:cNvPr id="136" name="テキスト ボックス 135">
            <a:extLst>
              <a:ext uri="{FF2B5EF4-FFF2-40B4-BE49-F238E27FC236}">
                <a16:creationId xmlns:a16="http://schemas.microsoft.com/office/drawing/2014/main" id="{E7421C36-C302-74D8-63EE-7271F7F5EFE1}"/>
              </a:ext>
            </a:extLst>
          </p:cNvPr>
          <p:cNvSpPr txBox="1"/>
          <p:nvPr/>
        </p:nvSpPr>
        <p:spPr>
          <a:xfrm>
            <a:off x="1507219" y="4145687"/>
            <a:ext cx="2221486" cy="322076"/>
          </a:xfrm>
          <a:prstGeom prst="rect">
            <a:avLst/>
          </a:prstGeom>
          <a:noFill/>
        </p:spPr>
        <p:txBody>
          <a:bodyPr wrap="square" rtlCol="0">
            <a:spAutoFit/>
          </a:bodyPr>
          <a:lstStyle/>
          <a:p>
            <a:pPr>
              <a:lnSpc>
                <a:spcPct val="150000"/>
              </a:lnSpc>
            </a:pPr>
            <a:r>
              <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rPr>
              <a:t>A</a:t>
            </a:r>
            <a:r>
              <a:rPr lang="ja-JP" altLang="en-US" sz="1100" b="1" dirty="0">
                <a:solidFill>
                  <a:schemeClr val="tx1">
                    <a:lumMod val="75000"/>
                    <a:lumOff val="25000"/>
                  </a:schemeClr>
                </a:solidFill>
                <a:latin typeface="Yu Gothic" panose="020B0400000000000000" pitchFamily="34" charset="-128"/>
                <a:ea typeface="Yu Gothic" panose="020B0400000000000000" pitchFamily="34" charset="-128"/>
              </a:rPr>
              <a:t>社　</a:t>
            </a:r>
            <a:r>
              <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rPr>
              <a:t>B</a:t>
            </a:r>
            <a:r>
              <a:rPr lang="ja-JP" altLang="en-US" sz="1100" b="1" dirty="0">
                <a:solidFill>
                  <a:schemeClr val="tx1">
                    <a:lumMod val="75000"/>
                    <a:lumOff val="25000"/>
                  </a:schemeClr>
                </a:solidFill>
                <a:latin typeface="Yu Gothic" panose="020B0400000000000000" pitchFamily="34" charset="-128"/>
                <a:ea typeface="Yu Gothic" panose="020B0400000000000000" pitchFamily="34" charset="-128"/>
              </a:rPr>
              <a:t>社　</a:t>
            </a:r>
            <a:r>
              <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rPr>
              <a:t>C</a:t>
            </a:r>
            <a:r>
              <a:rPr lang="ja-JP" altLang="en-US" sz="1100" b="1" dirty="0">
                <a:solidFill>
                  <a:schemeClr val="tx1">
                    <a:lumMod val="75000"/>
                    <a:lumOff val="25000"/>
                  </a:schemeClr>
                </a:solidFill>
                <a:latin typeface="Yu Gothic" panose="020B0400000000000000" pitchFamily="34" charset="-128"/>
                <a:ea typeface="Yu Gothic" panose="020B0400000000000000" pitchFamily="34" charset="-128"/>
              </a:rPr>
              <a:t>社 ・・・・・　</a:t>
            </a:r>
            <a:endPar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137" name="テキスト ボックス 136">
            <a:extLst>
              <a:ext uri="{FF2B5EF4-FFF2-40B4-BE49-F238E27FC236}">
                <a16:creationId xmlns:a16="http://schemas.microsoft.com/office/drawing/2014/main" id="{AC9DDD0A-8D42-9752-0EC1-C591784A721B}"/>
              </a:ext>
            </a:extLst>
          </p:cNvPr>
          <p:cNvSpPr txBox="1"/>
          <p:nvPr/>
        </p:nvSpPr>
        <p:spPr>
          <a:xfrm>
            <a:off x="5179690" y="4126895"/>
            <a:ext cx="2221486" cy="322076"/>
          </a:xfrm>
          <a:prstGeom prst="rect">
            <a:avLst/>
          </a:prstGeom>
          <a:noFill/>
        </p:spPr>
        <p:txBody>
          <a:bodyPr wrap="square" rtlCol="0">
            <a:spAutoFit/>
          </a:bodyPr>
          <a:lstStyle/>
          <a:p>
            <a:pPr>
              <a:lnSpc>
                <a:spcPct val="150000"/>
              </a:lnSpc>
            </a:pPr>
            <a:r>
              <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rPr>
              <a:t>A</a:t>
            </a:r>
            <a:r>
              <a:rPr lang="ja-JP" altLang="en-US" sz="1100" b="1" dirty="0">
                <a:solidFill>
                  <a:schemeClr val="tx1">
                    <a:lumMod val="75000"/>
                    <a:lumOff val="25000"/>
                  </a:schemeClr>
                </a:solidFill>
                <a:latin typeface="Yu Gothic" panose="020B0400000000000000" pitchFamily="34" charset="-128"/>
                <a:ea typeface="Yu Gothic" panose="020B0400000000000000" pitchFamily="34" charset="-128"/>
              </a:rPr>
              <a:t>社　</a:t>
            </a:r>
            <a:r>
              <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rPr>
              <a:t>B</a:t>
            </a:r>
            <a:r>
              <a:rPr lang="ja-JP" altLang="en-US" sz="1100" b="1" dirty="0">
                <a:solidFill>
                  <a:schemeClr val="tx1">
                    <a:lumMod val="75000"/>
                    <a:lumOff val="25000"/>
                  </a:schemeClr>
                </a:solidFill>
                <a:latin typeface="Yu Gothic" panose="020B0400000000000000" pitchFamily="34" charset="-128"/>
                <a:ea typeface="Yu Gothic" panose="020B0400000000000000" pitchFamily="34" charset="-128"/>
              </a:rPr>
              <a:t>社  </a:t>
            </a:r>
            <a:r>
              <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rPr>
              <a:t>C</a:t>
            </a:r>
            <a:r>
              <a:rPr lang="ja-JP" altLang="en-US" sz="1100" b="1" dirty="0">
                <a:solidFill>
                  <a:schemeClr val="tx1">
                    <a:lumMod val="75000"/>
                    <a:lumOff val="25000"/>
                  </a:schemeClr>
                </a:solidFill>
                <a:latin typeface="Yu Gothic" panose="020B0400000000000000" pitchFamily="34" charset="-128"/>
                <a:ea typeface="Yu Gothic" panose="020B0400000000000000" pitchFamily="34" charset="-128"/>
              </a:rPr>
              <a:t>社 ・・・・・　</a:t>
            </a:r>
            <a:endParaRPr lang="en-US" altLang="ja-JP" sz="1100" b="1" dirty="0">
              <a:solidFill>
                <a:schemeClr val="tx1">
                  <a:lumMod val="75000"/>
                  <a:lumOff val="25000"/>
                </a:schemeClr>
              </a:solidFill>
              <a:latin typeface="Yu Gothic" panose="020B0400000000000000" pitchFamily="34" charset="-128"/>
              <a:ea typeface="Yu Gothic" panose="020B0400000000000000" pitchFamily="34" charset="-128"/>
            </a:endParaRPr>
          </a:p>
        </p:txBody>
      </p:sp>
      <p:sp>
        <p:nvSpPr>
          <p:cNvPr id="138" name="吹き出し: 四角形 102">
            <a:extLst>
              <a:ext uri="{FF2B5EF4-FFF2-40B4-BE49-F238E27FC236}">
                <a16:creationId xmlns:a16="http://schemas.microsoft.com/office/drawing/2014/main" id="{232B6059-2643-0FCF-8E57-157CB39F7678}"/>
              </a:ext>
            </a:extLst>
          </p:cNvPr>
          <p:cNvSpPr/>
          <p:nvPr/>
        </p:nvSpPr>
        <p:spPr>
          <a:xfrm>
            <a:off x="618708" y="2219364"/>
            <a:ext cx="1023398" cy="455351"/>
          </a:xfrm>
          <a:prstGeom prst="wedgeRectCallout">
            <a:avLst>
              <a:gd name="adj1" fmla="val 65557"/>
              <a:gd name="adj2" fmla="val 38833"/>
            </a:avLst>
          </a:prstGeom>
          <a:solidFill>
            <a:schemeClr val="bg1"/>
          </a:solidFill>
          <a:ln w="28575">
            <a:solidFill>
              <a:schemeClr val="bg1">
                <a:lumMod val="50000"/>
              </a:schemeClr>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900" b="1" dirty="0">
                <a:solidFill>
                  <a:schemeClr val="tx1">
                    <a:lumMod val="75000"/>
                    <a:lumOff val="25000"/>
                  </a:schemeClr>
                </a:solidFill>
                <a:latin typeface="Yu Gothic" panose="020B0400000000000000" pitchFamily="34" charset="-128"/>
                <a:ea typeface="Yu Gothic" panose="020B0400000000000000" pitchFamily="34" charset="-128"/>
              </a:rPr>
              <a:t>同じ環境を利用</a:t>
            </a:r>
          </a:p>
        </p:txBody>
      </p:sp>
      <p:sp>
        <p:nvSpPr>
          <p:cNvPr id="139" name="吹き出し: 四角形 125">
            <a:extLst>
              <a:ext uri="{FF2B5EF4-FFF2-40B4-BE49-F238E27FC236}">
                <a16:creationId xmlns:a16="http://schemas.microsoft.com/office/drawing/2014/main" id="{76FE468B-0F93-AE60-4787-9150F9CEA397}"/>
              </a:ext>
            </a:extLst>
          </p:cNvPr>
          <p:cNvSpPr/>
          <p:nvPr/>
        </p:nvSpPr>
        <p:spPr>
          <a:xfrm>
            <a:off x="8015759" y="1804054"/>
            <a:ext cx="1004462" cy="455351"/>
          </a:xfrm>
          <a:prstGeom prst="wedgeRectCallout">
            <a:avLst>
              <a:gd name="adj1" fmla="val -86831"/>
              <a:gd name="adj2" fmla="val 76281"/>
            </a:avLst>
          </a:prstGeom>
          <a:solidFill>
            <a:schemeClr val="bg1"/>
          </a:solidFill>
          <a:ln w="28575">
            <a:solidFill>
              <a:srgbClr val="E05329"/>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900" b="1" dirty="0">
                <a:solidFill>
                  <a:srgbClr val="E05329"/>
                </a:solidFill>
                <a:latin typeface="Yu Gothic" panose="020B0400000000000000" pitchFamily="34" charset="-128"/>
                <a:ea typeface="Yu Gothic" panose="020B0400000000000000" pitchFamily="34" charset="-128"/>
              </a:rPr>
              <a:t>会社毎の専用環境を利用</a:t>
            </a:r>
          </a:p>
        </p:txBody>
      </p:sp>
    </p:spTree>
    <p:extLst>
      <p:ext uri="{BB962C8B-B14F-4D97-AF65-F5344CB8AC3E}">
        <p14:creationId xmlns:p14="http://schemas.microsoft.com/office/powerpoint/2010/main" val="4080273731"/>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中西商会">
  <a:themeElements>
    <a:clrScheme name="スパイス">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スパイス">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スパイス">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spDef>
      <a:spPr/>
      <a:bodyPr rtlCol="0" anchor="ctr"/>
      <a:lstStyle>
        <a:defPPr algn="ctr">
          <a:defRPr kumimoji="1" dirty="0" smtClean="0">
            <a:latin typeface="メイリオ" panose="020B0604030504040204" pitchFamily="50" charset="-128"/>
            <a:ea typeface="メイリオ" panose="020B0604030504040204" pitchFamily="50" charset="-128"/>
          </a:defRPr>
        </a:defPPr>
      </a:lstStyle>
      <a:style>
        <a:lnRef idx="1">
          <a:schemeClr val="accent1"/>
        </a:lnRef>
        <a:fillRef idx="2">
          <a:schemeClr val="accent1"/>
        </a:fillRef>
        <a:effectRef idx="1">
          <a:schemeClr val="accent1"/>
        </a:effectRef>
        <a:fontRef idx="minor">
          <a:schemeClr val="dk1"/>
        </a:fontRef>
      </a:style>
    </a:spDef>
  </a:objectDefaults>
  <a:extraClrSchemeLst/>
  <a:extLst>
    <a:ext uri="{05A4C25C-085E-4340-85A3-A5531E510DB2}">
      <thm15:themeFamily xmlns:thm15="http://schemas.microsoft.com/office/thememl/2012/main" name="中西商会" id="{7091C2B3-103E-483D-A449-A117F382FB8E}" vid="{F06E55A5-33FB-4A47-8FFB-6BA2A8923CA6}"/>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中西商会</Template>
  <TotalTime>19741</TotalTime>
  <Words>2841</Words>
  <Application>Microsoft Office PowerPoint</Application>
  <PresentationFormat>A4 210 x 297 mm</PresentationFormat>
  <Paragraphs>559</Paragraphs>
  <Slides>22</Slides>
  <Notes>17</Notes>
  <HiddenSlides>0</HiddenSlides>
  <MMClips>0</MMClips>
  <ScaleCrop>false</ScaleCrop>
  <HeadingPairs>
    <vt:vector size="6" baseType="variant">
      <vt:variant>
        <vt:lpstr>使用されているフォント</vt:lpstr>
      </vt:variant>
      <vt:variant>
        <vt:i4>11</vt:i4>
      </vt:variant>
      <vt:variant>
        <vt:lpstr>テーマ</vt:lpstr>
      </vt:variant>
      <vt:variant>
        <vt:i4>2</vt:i4>
      </vt:variant>
      <vt:variant>
        <vt:lpstr>スライド タイトル</vt:lpstr>
      </vt:variant>
      <vt:variant>
        <vt:i4>22</vt:i4>
      </vt:variant>
    </vt:vector>
  </HeadingPairs>
  <TitlesOfParts>
    <vt:vector size="35" baseType="lpstr">
      <vt:lpstr>Meiryo UI</vt:lpstr>
      <vt:lpstr>ＭＳ Ｐ明朝</vt:lpstr>
      <vt:lpstr>Meiryo</vt:lpstr>
      <vt:lpstr>Meiryo</vt:lpstr>
      <vt:lpstr>游ゴシック</vt:lpstr>
      <vt:lpstr>游ゴシック</vt:lpstr>
      <vt:lpstr>游ゴシック Light</vt:lpstr>
      <vt:lpstr>Arial</vt:lpstr>
      <vt:lpstr>Century Schoolbook</vt:lpstr>
      <vt:lpstr>Wingdings</vt:lpstr>
      <vt:lpstr>Wingdings 2</vt:lpstr>
      <vt:lpstr>デザインの設定</vt:lpstr>
      <vt:lpstr>中西商会</vt:lpstr>
      <vt:lpstr>PowerPoint プレゼンテーション</vt:lpstr>
      <vt:lpstr>目次</vt:lpstr>
      <vt:lpstr>株式会社ナカニシ　会社概要</vt:lpstr>
      <vt:lpstr>会社概要</vt:lpstr>
      <vt:lpstr>DriveDoor　製品概要</vt:lpstr>
      <vt:lpstr> DriveDoor　製品概要（全体）</vt:lpstr>
      <vt:lpstr>1. DriveDoor製品概要（3つの特長）</vt:lpstr>
      <vt:lpstr>POINT 1. クラウド＋αを実現するハイブリッドシステム</vt:lpstr>
      <vt:lpstr>POINT 2. カスタマイズ可能なクラウド</vt:lpstr>
      <vt:lpstr>POINT 3. 外部システムとのシームレスなＩ／Ｆ</vt:lpstr>
      <vt:lpstr>POINT 3. 外部システムとのシームレスなＩ／Ｆの構築例</vt:lpstr>
      <vt:lpstr>こんな該当顧客のニーズにお応えできるシステムです。</vt:lpstr>
      <vt:lpstr>1. DriveDoor製品概要（利用ケースの紹介　1/3）</vt:lpstr>
      <vt:lpstr>PowerPoint プレゼンテーション</vt:lpstr>
      <vt:lpstr>PowerPoint プレゼンテーション</vt:lpstr>
      <vt:lpstr>DriveDoor　機能紹介</vt:lpstr>
      <vt:lpstr> DriveDoor　業務関連図</vt:lpstr>
      <vt:lpstr>PowerPoint プレゼンテーション</vt:lpstr>
      <vt:lpstr>PowerPoint プレゼンテーション</vt:lpstr>
      <vt:lpstr>PowerPoint プレゼンテーション</vt:lpstr>
      <vt:lpstr>おわりに</vt:lpstr>
      <vt:lpstr>おわりに</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Kaneko Ryo</dc:creator>
  <cp:lastModifiedBy>admin</cp:lastModifiedBy>
  <cp:revision>437</cp:revision>
  <cp:lastPrinted>2021-03-23T04:24:02Z</cp:lastPrinted>
  <dcterms:created xsi:type="dcterms:W3CDTF">2019-05-15T08:50:50Z</dcterms:created>
  <dcterms:modified xsi:type="dcterms:W3CDTF">2022-09-29T04:47:11Z</dcterms:modified>
</cp:coreProperties>
</file>